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258" r:id="rId3"/>
    <p:sldId id="257" r:id="rId4"/>
    <p:sldId id="259" r:id="rId5"/>
    <p:sldId id="260" r:id="rId6"/>
    <p:sldId id="261" r:id="rId7"/>
    <p:sldId id="262" r:id="rId8"/>
    <p:sldId id="263" r:id="rId9"/>
    <p:sldId id="264" r:id="rId10"/>
    <p:sldId id="265" r:id="rId11"/>
    <p:sldId id="266" r:id="rId12"/>
    <p:sldId id="373" r:id="rId13"/>
    <p:sldId id="267" r:id="rId14"/>
    <p:sldId id="268" r:id="rId15"/>
    <p:sldId id="323" r:id="rId16"/>
    <p:sldId id="322" r:id="rId17"/>
    <p:sldId id="269" r:id="rId18"/>
    <p:sldId id="270" r:id="rId19"/>
    <p:sldId id="271" r:id="rId20"/>
    <p:sldId id="272" r:id="rId21"/>
    <p:sldId id="273" r:id="rId22"/>
    <p:sldId id="274" r:id="rId23"/>
    <p:sldId id="332" r:id="rId24"/>
    <p:sldId id="275" r:id="rId25"/>
    <p:sldId id="276" r:id="rId26"/>
    <p:sldId id="277" r:id="rId27"/>
    <p:sldId id="279" r:id="rId28"/>
    <p:sldId id="280" r:id="rId29"/>
    <p:sldId id="281" r:id="rId30"/>
    <p:sldId id="282" r:id="rId31"/>
    <p:sldId id="283" r:id="rId32"/>
    <p:sldId id="285" r:id="rId33"/>
    <p:sldId id="286" r:id="rId34"/>
    <p:sldId id="287" r:id="rId35"/>
    <p:sldId id="288" r:id="rId36"/>
    <p:sldId id="289" r:id="rId37"/>
    <p:sldId id="290" r:id="rId38"/>
    <p:sldId id="291" r:id="rId39"/>
    <p:sldId id="292" r:id="rId40"/>
    <p:sldId id="293" r:id="rId41"/>
    <p:sldId id="305" r:id="rId42"/>
    <p:sldId id="306" r:id="rId43"/>
    <p:sldId id="307" r:id="rId44"/>
    <p:sldId id="313" r:id="rId45"/>
    <p:sldId id="314" r:id="rId46"/>
    <p:sldId id="315" r:id="rId47"/>
    <p:sldId id="316" r:id="rId48"/>
    <p:sldId id="374" r:id="rId49"/>
    <p:sldId id="375" r:id="rId50"/>
    <p:sldId id="376" r:id="rId51"/>
    <p:sldId id="377" r:id="rId52"/>
    <p:sldId id="378" r:id="rId53"/>
    <p:sldId id="317" r:id="rId54"/>
    <p:sldId id="321" r:id="rId55"/>
    <p:sldId id="324" r:id="rId56"/>
    <p:sldId id="325" r:id="rId57"/>
    <p:sldId id="379" r:id="rId58"/>
    <p:sldId id="326" r:id="rId59"/>
    <p:sldId id="360" r:id="rId60"/>
    <p:sldId id="362" r:id="rId61"/>
    <p:sldId id="380" r:id="rId62"/>
    <p:sldId id="371" r:id="rId63"/>
    <p:sldId id="335" r:id="rId64"/>
    <p:sldId id="336" r:id="rId65"/>
    <p:sldId id="337" r:id="rId66"/>
    <p:sldId id="338" r:id="rId67"/>
    <p:sldId id="339" r:id="rId68"/>
    <p:sldId id="358" r:id="rId69"/>
    <p:sldId id="372" r:id="rId70"/>
    <p:sldId id="355" r:id="rId71"/>
    <p:sldId id="343" r:id="rId72"/>
    <p:sldId id="367" r:id="rId73"/>
    <p:sldId id="356" r:id="rId74"/>
    <p:sldId id="357" r:id="rId75"/>
    <p:sldId id="351" r:id="rId76"/>
    <p:sldId id="370" r:id="rId77"/>
    <p:sldId id="368" r:id="rId78"/>
    <p:sldId id="381" r:id="rId79"/>
    <p:sldId id="382" r:id="rId80"/>
    <p:sldId id="383" r:id="rId81"/>
    <p:sldId id="384" r:id="rId82"/>
    <p:sldId id="385" r:id="rId83"/>
    <p:sldId id="366" r:id="rId84"/>
  </p:sldIdLst>
  <p:sldSz cx="9144000" cy="6858000" type="screen4x3"/>
  <p:notesSz cx="6946900" cy="9220200"/>
  <p:defaultTextStyle>
    <a:defPPr>
      <a:defRPr lang="ru-RU"/>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33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714" autoAdjust="0"/>
    <p:restoredTop sz="94660"/>
  </p:normalViewPr>
  <p:slideViewPr>
    <p:cSldViewPr>
      <p:cViewPr varScale="1">
        <p:scale>
          <a:sx n="70" d="100"/>
          <a:sy n="70" d="100"/>
        </p:scale>
        <p:origin x="-1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08"/>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2890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375" tIns="46187" rIns="92375" bIns="46187" rtlCol="0"/>
          <a:lstStyle>
            <a:lvl1pPr algn="l">
              <a:defRPr sz="1200"/>
            </a:lvl1pPr>
          </a:lstStyle>
          <a:p>
            <a:pPr>
              <a:defRPr/>
            </a:pPr>
            <a:endParaRPr lang="en-US"/>
          </a:p>
        </p:txBody>
      </p:sp>
      <p:sp>
        <p:nvSpPr>
          <p:cNvPr id="3" name="Date Placeholder 2"/>
          <p:cNvSpPr>
            <a:spLocks noGrp="1"/>
          </p:cNvSpPr>
          <p:nvPr>
            <p:ph type="dt" idx="1"/>
          </p:nvPr>
        </p:nvSpPr>
        <p:spPr>
          <a:xfrm>
            <a:off x="3933825" y="0"/>
            <a:ext cx="3011488" cy="461963"/>
          </a:xfrm>
          <a:prstGeom prst="rect">
            <a:avLst/>
          </a:prstGeom>
        </p:spPr>
        <p:txBody>
          <a:bodyPr vert="horz" lIns="92375" tIns="46187" rIns="92375" bIns="46187" rtlCol="0"/>
          <a:lstStyle>
            <a:lvl1pPr algn="r">
              <a:defRPr sz="1200"/>
            </a:lvl1pPr>
          </a:lstStyle>
          <a:p>
            <a:pPr>
              <a:defRPr/>
            </a:pPr>
            <a:fld id="{6C057BA2-E577-4C23-9723-3883452EBCEE}" type="datetimeFigureOut">
              <a:rPr lang="en-US"/>
              <a:pPr>
                <a:defRPr/>
              </a:pPr>
              <a:t>6/13/2013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5" tIns="46187" rIns="92375" bIns="46187" rtlCol="0" anchor="ctr"/>
          <a:lstStyle/>
          <a:p>
            <a:pPr lvl="0"/>
            <a:endParaRPr lang="en-US" noProof="0"/>
          </a:p>
        </p:txBody>
      </p:sp>
      <p:sp>
        <p:nvSpPr>
          <p:cNvPr id="5" name="Notes Placeholder 4"/>
          <p:cNvSpPr>
            <a:spLocks noGrp="1"/>
          </p:cNvSpPr>
          <p:nvPr>
            <p:ph type="body" sz="quarter" idx="3"/>
          </p:nvPr>
        </p:nvSpPr>
        <p:spPr>
          <a:xfrm>
            <a:off x="695325" y="4379913"/>
            <a:ext cx="5556250" cy="4149725"/>
          </a:xfrm>
          <a:prstGeom prst="rect">
            <a:avLst/>
          </a:prstGeom>
        </p:spPr>
        <p:txBody>
          <a:bodyPr vert="horz" lIns="92375" tIns="46187" rIns="92375" bIns="461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6650"/>
            <a:ext cx="3011488" cy="461963"/>
          </a:xfrm>
          <a:prstGeom prst="rect">
            <a:avLst/>
          </a:prstGeom>
        </p:spPr>
        <p:txBody>
          <a:bodyPr vert="horz" lIns="92375" tIns="46187" rIns="92375" bIns="4618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3825" y="8756650"/>
            <a:ext cx="3011488" cy="461963"/>
          </a:xfrm>
          <a:prstGeom prst="rect">
            <a:avLst/>
          </a:prstGeom>
        </p:spPr>
        <p:txBody>
          <a:bodyPr vert="horz" lIns="92375" tIns="46187" rIns="92375" bIns="46187" rtlCol="0" anchor="b"/>
          <a:lstStyle>
            <a:lvl1pPr algn="r">
              <a:defRPr sz="1200"/>
            </a:lvl1pPr>
          </a:lstStyle>
          <a:p>
            <a:pPr>
              <a:defRPr/>
            </a:pPr>
            <a:fld id="{9515A0D5-5BFA-42AA-BBC1-F4EEBDBFCFE5}" type="slidenum">
              <a:rPr lang="en-US"/>
              <a:pPr>
                <a:defRPr/>
              </a:pPr>
              <a:t>‹#›</a:t>
            </a:fld>
            <a:endParaRPr lang="en-US"/>
          </a:p>
        </p:txBody>
      </p:sp>
    </p:spTree>
    <p:extLst>
      <p:ext uri="{BB962C8B-B14F-4D97-AF65-F5344CB8AC3E}">
        <p14:creationId xmlns="" xmlns:p14="http://schemas.microsoft.com/office/powerpoint/2010/main" val="584079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3D89FDEC-126F-4F6F-9427-CF65FF7AA98F}" type="slidenum">
              <a:rPr lang="en-US" sz="1200" smtClean="0"/>
              <a:pPr eaLnBrk="1" hangingPunct="1"/>
              <a:t>70</a:t>
            </a:fld>
            <a:endParaRPr lang="en-US" sz="1200" smtClean="0"/>
          </a:p>
        </p:txBody>
      </p:sp>
      <p:sp>
        <p:nvSpPr>
          <p:cNvPr id="78851" name="Rectangle 2"/>
          <p:cNvSpPr>
            <a:spLocks noGrp="1" noRot="1" noChangeAspect="1" noChangeArrowheads="1" noTextEdit="1"/>
          </p:cNvSpPr>
          <p:nvPr>
            <p:ph type="sldImg"/>
          </p:nvPr>
        </p:nvSpPr>
        <p:spPr bwMode="auto">
          <a:xfrm>
            <a:off x="1185863" y="5156200"/>
            <a:ext cx="4608512" cy="3455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762000" y="533400"/>
            <a:ext cx="5556250" cy="41465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09F13FB1-4F1D-426D-8AC4-910CCC41B33C}" type="slidenum">
              <a:rPr lang="en-US" sz="1200" smtClean="0"/>
              <a:pPr eaLnBrk="1" hangingPunct="1"/>
              <a:t>71</a:t>
            </a:fld>
            <a:endParaRPr lang="en-US" sz="1200" smtClean="0"/>
          </a:p>
        </p:txBody>
      </p:sp>
      <p:sp>
        <p:nvSpPr>
          <p:cNvPr id="79875" name="Rectangle 2"/>
          <p:cNvSpPr>
            <a:spLocks noGrp="1" noRot="1" noChangeAspect="1" noChangeArrowheads="1" noTextEdit="1"/>
          </p:cNvSpPr>
          <p:nvPr>
            <p:ph type="sldImg"/>
          </p:nvPr>
        </p:nvSpPr>
        <p:spPr bwMode="auto">
          <a:xfrm>
            <a:off x="1185863" y="5156200"/>
            <a:ext cx="4608512" cy="34559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xfrm>
            <a:off x="762000" y="533400"/>
            <a:ext cx="5556250" cy="41465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fld id="{5328C450-691C-4465-82B4-473CB7BC2C3A}" type="slidenum">
              <a:rPr lang="en-US" sz="1200" smtClean="0"/>
              <a:pPr eaLnBrk="1" hangingPunct="1"/>
              <a:t>75</a:t>
            </a:fld>
            <a:endParaRPr lang="en-US" sz="1200"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188913"/>
            <a:ext cx="6048375" cy="1109662"/>
          </a:xfrm>
          <a:effectLst/>
        </p:spPr>
        <p:txBody>
          <a:bodyPr/>
          <a:lstStyle>
            <a:lvl1pPr>
              <a:defRPr sz="3200" b="1"/>
            </a:lvl1pPr>
          </a:lstStyle>
          <a:p>
            <a:r>
              <a:rPr lang="ru-RU"/>
              <a:t>Click to edit Master title style</a:t>
            </a:r>
          </a:p>
        </p:txBody>
      </p:sp>
      <p:sp>
        <p:nvSpPr>
          <p:cNvPr id="5123" name="Rectangle 3"/>
          <p:cNvSpPr>
            <a:spLocks noGrp="1" noChangeArrowheads="1"/>
          </p:cNvSpPr>
          <p:nvPr>
            <p:ph type="subTitle" idx="1"/>
          </p:nvPr>
        </p:nvSpPr>
        <p:spPr>
          <a:xfrm>
            <a:off x="468313" y="1049338"/>
            <a:ext cx="6048375" cy="696912"/>
          </a:xfrm>
        </p:spPr>
        <p:txBody>
          <a:bodyPr/>
          <a:lstStyle>
            <a:lvl1pPr marL="0" indent="0">
              <a:buFontTx/>
              <a:buNone/>
              <a:defRPr sz="2400" b="1">
                <a:solidFill>
                  <a:schemeClr val="bg1"/>
                </a:solidFill>
              </a:defRPr>
            </a:lvl1pPr>
          </a:lstStyle>
          <a:p>
            <a:r>
              <a:rPr lang="ru-RU"/>
              <a:t>Click to edit Master subtitle style</a:t>
            </a:r>
          </a:p>
        </p:txBody>
      </p:sp>
    </p:spTree>
    <p:extLst>
      <p:ext uri="{BB962C8B-B14F-4D97-AF65-F5344CB8AC3E}">
        <p14:creationId xmlns="" xmlns:p14="http://schemas.microsoft.com/office/powerpoint/2010/main" val="288644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746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400050"/>
            <a:ext cx="1800225" cy="612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6375" y="400050"/>
            <a:ext cx="5248275" cy="612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46769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400050"/>
            <a:ext cx="6553200" cy="508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6375" y="1412875"/>
            <a:ext cx="352425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3025" y="1412875"/>
            <a:ext cx="352425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3715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C75569E-B9FC-47E0-ADB4-C5FFDFAAE43F}" type="slidenum">
              <a:rPr lang="en-US"/>
              <a:pPr>
                <a:defRPr/>
              </a:pPr>
              <a:t>‹#›</a:t>
            </a:fld>
            <a:endParaRPr lang="en-US"/>
          </a:p>
        </p:txBody>
      </p:sp>
    </p:spTree>
    <p:extLst>
      <p:ext uri="{BB962C8B-B14F-4D97-AF65-F5344CB8AC3E}">
        <p14:creationId xmlns="" xmlns:p14="http://schemas.microsoft.com/office/powerpoint/2010/main" val="1531742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754DED5-8EBE-4A94-8C48-2A947A167C21}" type="slidenum">
              <a:rPr lang="en-US"/>
              <a:pPr>
                <a:defRPr/>
              </a:pPr>
              <a:t>‹#›</a:t>
            </a:fld>
            <a:endParaRPr lang="en-US"/>
          </a:p>
        </p:txBody>
      </p:sp>
    </p:spTree>
    <p:extLst>
      <p:ext uri="{BB962C8B-B14F-4D97-AF65-F5344CB8AC3E}">
        <p14:creationId xmlns="" xmlns:p14="http://schemas.microsoft.com/office/powerpoint/2010/main" val="3053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95777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4036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5" y="1412875"/>
            <a:ext cx="352425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3025" y="1412875"/>
            <a:ext cx="352425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51760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14195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26763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0534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426638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08539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400050"/>
            <a:ext cx="6553200" cy="508000"/>
          </a:xfrm>
          <a:prstGeom prst="rect">
            <a:avLst/>
          </a:prstGeom>
          <a:noFill/>
          <a:ln>
            <a:noFill/>
          </a:ln>
          <a:effectLst>
            <a:outerShdw dist="1796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1476375" y="1412875"/>
            <a:ext cx="7200900" cy="511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873"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4" r:id="rId13"/>
    <p:sldLayoutId id="2147483875" r:id="rId14"/>
  </p:sldLayoutIdLst>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304800"/>
            <a:ext cx="5832475" cy="1981200"/>
          </a:xfrm>
          <a:effectLst>
            <a:outerShdw dist="17961" dir="2700000" algn="ctr" rotWithShape="0">
              <a:schemeClr val="tx1"/>
            </a:outerShdw>
          </a:effectLst>
        </p:spPr>
        <p:txBody>
          <a:bodyPr/>
          <a:lstStyle/>
          <a:p>
            <a:pPr eaLnBrk="1" hangingPunct="1"/>
            <a:r>
              <a:rPr lang="en-US" sz="2900" smtClean="0">
                <a:latin typeface="Tahoma" pitchFamily="34" charset="0"/>
              </a:rPr>
              <a:t>OUTER CONTINENTAL SHELF</a:t>
            </a:r>
            <a:br>
              <a:rPr lang="en-US" sz="2900" smtClean="0">
                <a:latin typeface="Tahoma" pitchFamily="34" charset="0"/>
              </a:rPr>
            </a:br>
            <a:r>
              <a:rPr lang="en-US" sz="2900" smtClean="0">
                <a:latin typeface="Tahoma" pitchFamily="34" charset="0"/>
              </a:rPr>
              <a:t/>
            </a:r>
            <a:br>
              <a:rPr lang="en-US" sz="2900" smtClean="0">
                <a:latin typeface="Tahoma" pitchFamily="34" charset="0"/>
              </a:rPr>
            </a:br>
            <a:r>
              <a:rPr lang="en-US" sz="2900" smtClean="0">
                <a:latin typeface="Tahoma" pitchFamily="34" charset="0"/>
              </a:rPr>
              <a:t>EXPLORATION , PRODUCTION AND THE LANDMAN’S ROLE</a:t>
            </a:r>
            <a:endParaRPr lang="uk-UA" sz="2900" smtClean="0">
              <a:latin typeface="Tahoma" pitchFamily="34" charset="0"/>
            </a:endParaRPr>
          </a:p>
        </p:txBody>
      </p:sp>
      <p:sp>
        <p:nvSpPr>
          <p:cNvPr id="5123" name="Rectangle 3"/>
          <p:cNvSpPr>
            <a:spLocks noGrp="1" noChangeArrowheads="1"/>
          </p:cNvSpPr>
          <p:nvPr>
            <p:ph type="subTitle" idx="1"/>
          </p:nvPr>
        </p:nvSpPr>
        <p:spPr>
          <a:xfrm>
            <a:off x="381000" y="2438400"/>
            <a:ext cx="5573713" cy="533400"/>
          </a:xfrm>
        </p:spPr>
        <p:txBody>
          <a:bodyPr/>
          <a:lstStyle/>
          <a:p>
            <a:pPr eaLnBrk="1" hangingPunct="1">
              <a:lnSpc>
                <a:spcPct val="90000"/>
              </a:lnSpc>
            </a:pPr>
            <a:r>
              <a:rPr lang="en-US" dirty="0" smtClean="0"/>
              <a:t>2013</a:t>
            </a:r>
            <a:endParaRPr lang="uk-U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7620000" cy="914400"/>
          </a:xfrm>
        </p:spPr>
        <p:txBody>
          <a:bodyPr/>
          <a:lstStyle/>
          <a:p>
            <a:pPr eaLnBrk="1" hangingPunct="1"/>
            <a:r>
              <a:rPr lang="en-US" sz="3200" b="1" smtClean="0">
                <a:latin typeface="Tahoma" pitchFamily="34" charset="0"/>
              </a:rPr>
              <a:t>The OCS: A Place for Production</a:t>
            </a:r>
          </a:p>
        </p:txBody>
      </p:sp>
      <p:sp>
        <p:nvSpPr>
          <p:cNvPr id="14339" name="Rectangle 3"/>
          <p:cNvSpPr>
            <a:spLocks noGrp="1" noChangeArrowheads="1"/>
          </p:cNvSpPr>
          <p:nvPr>
            <p:ph type="body" idx="1"/>
          </p:nvPr>
        </p:nvSpPr>
        <p:spPr>
          <a:xfrm>
            <a:off x="762000" y="1524000"/>
            <a:ext cx="7010400" cy="4987925"/>
          </a:xfrm>
        </p:spPr>
        <p:txBody>
          <a:bodyPr/>
          <a:lstStyle/>
          <a:p>
            <a:pPr algn="just" eaLnBrk="1" hangingPunct="1">
              <a:lnSpc>
                <a:spcPct val="80000"/>
              </a:lnSpc>
              <a:buFontTx/>
              <a:buNone/>
            </a:pPr>
            <a:r>
              <a:rPr lang="en-US" sz="2000" dirty="0" smtClean="0">
                <a:solidFill>
                  <a:srgbClr val="000000"/>
                </a:solidFill>
              </a:rPr>
              <a:t>	</a:t>
            </a:r>
            <a:r>
              <a:rPr lang="en-US" sz="2000" dirty="0" smtClean="0">
                <a:solidFill>
                  <a:srgbClr val="000000"/>
                </a:solidFill>
                <a:latin typeface="Tahoma" pitchFamily="34" charset="0"/>
              </a:rPr>
              <a:t>When Willie Sutton, famous bank robber, was asked why he robbed banks, he replied  “because that's where the money is.” In fiscal year 2009 alone, revenue and royalty from OCS production totaled over $5.8 billion dollars. </a:t>
            </a:r>
          </a:p>
          <a:p>
            <a:pPr algn="just" eaLnBrk="1" hangingPunct="1">
              <a:lnSpc>
                <a:spcPct val="80000"/>
              </a:lnSpc>
              <a:buFontTx/>
              <a:buNone/>
            </a:pPr>
            <a:endParaRPr lang="en-US" sz="2000" dirty="0" smtClean="0">
              <a:solidFill>
                <a:srgbClr val="000000"/>
              </a:solidFill>
              <a:latin typeface="Tahoma" pitchFamily="34" charset="0"/>
            </a:endParaRPr>
          </a:p>
          <a:p>
            <a:pPr algn="just" eaLnBrk="1" hangingPunct="1">
              <a:lnSpc>
                <a:spcPct val="80000"/>
              </a:lnSpc>
              <a:buFontTx/>
              <a:buNone/>
            </a:pPr>
            <a:r>
              <a:rPr lang="en-US" sz="2000" dirty="0" smtClean="0">
                <a:solidFill>
                  <a:srgbClr val="000000"/>
                </a:solidFill>
                <a:latin typeface="Tahoma" pitchFamily="34" charset="0"/>
              </a:rPr>
              <a:t>	The Gulf of Mexico OCS is commonly recognized as one of the most prolific hydrocarbon producing basins in the world.  </a:t>
            </a:r>
            <a:endParaRPr lang="en-US" sz="2000" dirty="0" smtClean="0">
              <a:solidFill>
                <a:srgbClr val="FFFF00"/>
              </a:solidFill>
              <a:latin typeface="Tahoma" pitchFamily="34" charset="0"/>
            </a:endParaRPr>
          </a:p>
          <a:p>
            <a:pPr algn="just" eaLnBrk="1" hangingPunct="1">
              <a:lnSpc>
                <a:spcPct val="80000"/>
              </a:lnSpc>
              <a:buFontTx/>
              <a:buNone/>
            </a:pPr>
            <a:endParaRPr lang="en-US" sz="2000" dirty="0" smtClean="0">
              <a:solidFill>
                <a:srgbClr val="000000"/>
              </a:solidFill>
              <a:latin typeface="Tahoma" pitchFamily="34" charset="0"/>
            </a:endParaRPr>
          </a:p>
          <a:p>
            <a:pPr algn="just" eaLnBrk="1" hangingPunct="1">
              <a:lnSpc>
                <a:spcPct val="80000"/>
              </a:lnSpc>
              <a:buFontTx/>
              <a:buNone/>
            </a:pPr>
            <a:r>
              <a:rPr lang="en-US" sz="2000" dirty="0" smtClean="0">
                <a:solidFill>
                  <a:srgbClr val="000000"/>
                </a:solidFill>
                <a:latin typeface="Tahoma" pitchFamily="34" charset="0"/>
              </a:rPr>
              <a:t>	The OCS also contains millions of acres of mineral resources that have yet to be explored.</a:t>
            </a:r>
          </a:p>
          <a:p>
            <a:pPr algn="just" eaLnBrk="1" hangingPunct="1">
              <a:lnSpc>
                <a:spcPct val="80000"/>
              </a:lnSpc>
              <a:buFontTx/>
              <a:buNone/>
            </a:pPr>
            <a:endParaRPr lang="en-US" sz="2000" dirty="0" smtClean="0">
              <a:solidFill>
                <a:srgbClr val="000000"/>
              </a:solidFill>
              <a:latin typeface="Tahoma" pitchFamily="34" charset="0"/>
            </a:endParaRPr>
          </a:p>
          <a:p>
            <a:pPr algn="just" eaLnBrk="1" hangingPunct="1">
              <a:lnSpc>
                <a:spcPct val="80000"/>
              </a:lnSpc>
              <a:buFontTx/>
              <a:buNone/>
            </a:pPr>
            <a:r>
              <a:rPr lang="en-US" sz="2000" dirty="0" smtClean="0">
                <a:solidFill>
                  <a:srgbClr val="000000"/>
                </a:solidFill>
                <a:latin typeface="Tahoma" pitchFamily="34" charset="0"/>
              </a:rPr>
              <a:t>	Through modern 3D seismic data and sophisticated technology, explorers are now able to drill and produce hydrocarbons in water depths exceeding 10,000’ and drilling depths 30,000’ below the ocean floor unlocking vast resource potential.</a:t>
            </a:r>
            <a:endParaRPr lang="en-US" sz="2000" dirty="0" smtClean="0">
              <a:latin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0" y="1981200"/>
            <a:ext cx="8448675" cy="3311525"/>
          </a:xfrm>
        </p:spPr>
        <p:txBody>
          <a:bodyPr/>
          <a:lstStyle/>
          <a:p>
            <a:pPr algn="just"/>
            <a:r>
              <a:rPr lang="en-US" sz="2500" dirty="0" smtClean="0">
                <a:solidFill>
                  <a:srgbClr val="000000"/>
                </a:solidFill>
                <a:latin typeface="+mj-lt"/>
              </a:rPr>
              <a:t>In 2011, the OCS provided approximately 26% of the oil and 8% of the natural gas produced in the United States. </a:t>
            </a:r>
          </a:p>
          <a:p>
            <a:pPr algn="just">
              <a:buNone/>
            </a:pPr>
            <a:r>
              <a:rPr lang="en-US" sz="2500" dirty="0" smtClean="0">
                <a:solidFill>
                  <a:srgbClr val="000000"/>
                </a:solidFill>
                <a:latin typeface="+mj-lt"/>
              </a:rPr>
              <a:t> </a:t>
            </a:r>
          </a:p>
          <a:p>
            <a:pPr algn="just"/>
            <a:r>
              <a:rPr lang="en-US" sz="2500" dirty="0" smtClean="0">
                <a:solidFill>
                  <a:srgbClr val="000000"/>
                </a:solidFill>
                <a:latin typeface="+mj-lt"/>
              </a:rPr>
              <a:t>Without the OCS contribution to the US national production, the United States would need to import more oil and gas from foreign sources.</a:t>
            </a:r>
          </a:p>
          <a:p>
            <a:pPr algn="just"/>
            <a:endParaRPr lang="en-US" sz="2500" dirty="0" smtClean="0">
              <a:solidFill>
                <a:srgbClr val="000000"/>
              </a:solidFill>
              <a:latin typeface="+mj-lt"/>
            </a:endParaRPr>
          </a:p>
          <a:p>
            <a:pPr algn="just"/>
            <a:r>
              <a:rPr lang="en-US" sz="2500" dirty="0" smtClean="0">
                <a:solidFill>
                  <a:srgbClr val="000000"/>
                </a:solidFill>
                <a:latin typeface="+mj-lt"/>
              </a:rPr>
              <a:t> Currently, the US imports approximately 45% of its oil from foreign sources.  </a:t>
            </a:r>
            <a:endParaRPr lang="en-US" sz="2500" dirty="0" smtClean="0">
              <a:latin typeface="+mj-lt"/>
            </a:endParaRPr>
          </a:p>
          <a:p>
            <a:pPr algn="just" eaLnBrk="1" hangingPunct="1">
              <a:buFontTx/>
              <a:buNone/>
            </a:pPr>
            <a:endParaRPr lang="en-US" dirty="0" smtClean="0">
              <a:latin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8" name="Rectangle 8"/>
          <p:cNvSpPr>
            <a:spLocks noChangeArrowheads="1"/>
          </p:cNvSpPr>
          <p:nvPr/>
        </p:nvSpPr>
        <p:spPr bwMode="auto">
          <a:xfrm>
            <a:off x="381000" y="1371600"/>
            <a:ext cx="8382000" cy="4647426"/>
          </a:xfrm>
          <a:prstGeom prst="rect">
            <a:avLst/>
          </a:prstGeom>
          <a:noFill/>
          <a:ln w="9525">
            <a:noFill/>
            <a:miter lim="800000"/>
            <a:headEnd/>
            <a:tailEnd/>
          </a:ln>
          <a:effectLst/>
        </p:spPr>
        <p:txBody>
          <a:bodyPr>
            <a:spAutoFit/>
          </a:bodyPr>
          <a:lstStyle/>
          <a:p>
            <a:pPr lvl="2">
              <a:buFont typeface="Arial" pitchFamily="34" charset="0"/>
              <a:buChar char="•"/>
              <a:tabLst>
                <a:tab pos="1258888" algn="l"/>
              </a:tabLst>
            </a:pPr>
            <a:r>
              <a:rPr lang="en-US" sz="4000" b="1" dirty="0" smtClean="0">
                <a:solidFill>
                  <a:srgbClr val="000000"/>
                </a:solidFill>
              </a:rPr>
              <a:t> </a:t>
            </a:r>
            <a:r>
              <a:rPr lang="en-US" sz="3200" dirty="0" smtClean="0">
                <a:solidFill>
                  <a:srgbClr val="000000"/>
                </a:solidFill>
              </a:rPr>
              <a:t>Western Gulf of Mexico</a:t>
            </a:r>
          </a:p>
          <a:p>
            <a:pPr lvl="3">
              <a:buFontTx/>
              <a:buChar char="-"/>
            </a:pPr>
            <a:r>
              <a:rPr lang="en-US" sz="2400" dirty="0" smtClean="0">
                <a:solidFill>
                  <a:srgbClr val="000000"/>
                </a:solidFill>
              </a:rPr>
              <a:t> 6,514 blocks	35,905,730 acres</a:t>
            </a:r>
          </a:p>
          <a:p>
            <a:pPr lvl="3">
              <a:buFontTx/>
              <a:buChar char="-"/>
            </a:pPr>
            <a:endParaRPr lang="en-US" sz="2400" dirty="0" smtClean="0">
              <a:solidFill>
                <a:srgbClr val="000000"/>
              </a:solidFill>
            </a:endParaRPr>
          </a:p>
          <a:p>
            <a:pPr lvl="2">
              <a:buFont typeface="Arial" pitchFamily="34" charset="0"/>
              <a:buChar char="•"/>
              <a:tabLst>
                <a:tab pos="1258888" algn="l"/>
              </a:tabLst>
            </a:pPr>
            <a:r>
              <a:rPr lang="en-US" sz="4000" b="1" dirty="0" smtClean="0">
                <a:solidFill>
                  <a:srgbClr val="000000"/>
                </a:solidFill>
              </a:rPr>
              <a:t> </a:t>
            </a:r>
            <a:r>
              <a:rPr lang="en-US" sz="3200" dirty="0" smtClean="0">
                <a:solidFill>
                  <a:srgbClr val="000000"/>
                </a:solidFill>
              </a:rPr>
              <a:t>Central Gulf of Mexico</a:t>
            </a:r>
          </a:p>
          <a:p>
            <a:pPr lvl="3">
              <a:buFontTx/>
              <a:buChar char="-"/>
            </a:pPr>
            <a:r>
              <a:rPr lang="en-US" sz="2400" dirty="0" smtClean="0">
                <a:solidFill>
                  <a:srgbClr val="000000"/>
                </a:solidFill>
              </a:rPr>
              <a:t> 9,109 blocks	47,780,858 acres</a:t>
            </a:r>
          </a:p>
          <a:p>
            <a:pPr lvl="3"/>
            <a:endParaRPr lang="en-US" sz="2400" b="1" dirty="0" smtClean="0">
              <a:solidFill>
                <a:srgbClr val="000000"/>
              </a:solidFill>
            </a:endParaRPr>
          </a:p>
          <a:p>
            <a:pPr lvl="2">
              <a:buFont typeface="Arial" pitchFamily="34" charset="0"/>
              <a:buChar char="•"/>
            </a:pPr>
            <a:r>
              <a:rPr lang="en-US" sz="4000" b="1" dirty="0" smtClean="0">
                <a:solidFill>
                  <a:srgbClr val="000000"/>
                </a:solidFill>
              </a:rPr>
              <a:t> </a:t>
            </a:r>
            <a:r>
              <a:rPr lang="en-US" sz="3200" dirty="0" smtClean="0">
                <a:solidFill>
                  <a:srgbClr val="000000"/>
                </a:solidFill>
              </a:rPr>
              <a:t>Eastern Gulf of Mexico</a:t>
            </a:r>
          </a:p>
          <a:p>
            <a:pPr lvl="3">
              <a:buFontTx/>
              <a:buChar char="-"/>
            </a:pPr>
            <a:r>
              <a:rPr lang="en-US" sz="2400" dirty="0" smtClean="0">
                <a:solidFill>
                  <a:srgbClr val="000000"/>
                </a:solidFill>
              </a:rPr>
              <a:t> 13,457 blocks	75,585,244 acres</a:t>
            </a:r>
            <a:r>
              <a:rPr lang="en-US" sz="4000" b="1" dirty="0" smtClean="0">
                <a:solidFill>
                  <a:srgbClr val="000000"/>
                </a:solidFill>
              </a:rPr>
              <a:t> </a:t>
            </a:r>
            <a:r>
              <a:rPr lang="en-US" sz="4000" b="1" dirty="0">
                <a:solidFill>
                  <a:srgbClr val="000000"/>
                </a:solidFill>
              </a:rPr>
              <a:t/>
            </a:r>
            <a:br>
              <a:rPr lang="en-US" sz="4000" b="1" dirty="0">
                <a:solidFill>
                  <a:srgbClr val="000000"/>
                </a:solidFill>
              </a:rPr>
            </a:br>
            <a:endParaRPr lang="en-US" sz="4000" b="1" dirty="0"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7620000" cy="1219200"/>
          </a:xfrm>
        </p:spPr>
        <p:txBody>
          <a:bodyPr/>
          <a:lstStyle/>
          <a:p>
            <a:pPr eaLnBrk="1" hangingPunct="1"/>
            <a:r>
              <a:rPr lang="en-US" sz="3100" b="1" smtClean="0">
                <a:latin typeface="Tahoma" pitchFamily="34" charset="0"/>
              </a:rPr>
              <a:t>OCS Oil Production*</a:t>
            </a:r>
            <a:br>
              <a:rPr lang="en-US" sz="3100" b="1" smtClean="0">
                <a:latin typeface="Tahoma" pitchFamily="34" charset="0"/>
              </a:rPr>
            </a:br>
            <a:r>
              <a:rPr lang="en-US" sz="2700" b="1" smtClean="0">
                <a:latin typeface="Tahoma" pitchFamily="34" charset="0"/>
              </a:rPr>
              <a:t>As a Percentage of Total US Production</a:t>
            </a:r>
          </a:p>
        </p:txBody>
      </p:sp>
      <p:sp>
        <p:nvSpPr>
          <p:cNvPr id="16387" name="Rectangle 3"/>
          <p:cNvSpPr>
            <a:spLocks noGrp="1" noChangeArrowheads="1"/>
          </p:cNvSpPr>
          <p:nvPr>
            <p:ph type="body" sz="half" idx="1"/>
          </p:nvPr>
        </p:nvSpPr>
        <p:spPr>
          <a:xfrm>
            <a:off x="457200" y="1981200"/>
            <a:ext cx="7924800" cy="5111750"/>
          </a:xfrm>
        </p:spPr>
        <p:txBody>
          <a:bodyPr/>
          <a:lstStyle/>
          <a:p>
            <a:pPr marL="533400" indent="-533400" eaLnBrk="1" hangingPunct="1">
              <a:buFontTx/>
              <a:buNone/>
            </a:pPr>
            <a:r>
              <a:rPr lang="en-US" sz="2400" smtClean="0">
                <a:solidFill>
                  <a:srgbClr val="000000"/>
                </a:solidFill>
              </a:rPr>
              <a:t>								</a:t>
            </a:r>
            <a:endParaRPr lang="en-US" sz="2000" smtClean="0">
              <a:solidFill>
                <a:srgbClr val="000000"/>
              </a:solidFill>
            </a:endParaRPr>
          </a:p>
        </p:txBody>
      </p:sp>
      <p:graphicFrame>
        <p:nvGraphicFramePr>
          <p:cNvPr id="335172" name="Group 324"/>
          <p:cNvGraphicFramePr>
            <a:graphicFrameLocks noGrp="1"/>
          </p:cNvGraphicFramePr>
          <p:nvPr>
            <p:ph sz="half" idx="2"/>
          </p:nvPr>
        </p:nvGraphicFramePr>
        <p:xfrm>
          <a:off x="533400" y="2209800"/>
          <a:ext cx="7772400" cy="3294063"/>
        </p:xfrm>
        <a:graphic>
          <a:graphicData uri="http://schemas.openxmlformats.org/drawingml/2006/table">
            <a:tbl>
              <a:tblPr/>
              <a:tblGrid>
                <a:gridCol w="1066800"/>
                <a:gridCol w="1752600"/>
                <a:gridCol w="2438400"/>
                <a:gridCol w="25146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pitchFamily="34" charset="0"/>
                        </a:rPr>
                        <a:t>Year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00"/>
                          </a:solidFill>
                          <a:effectLst/>
                          <a:latin typeface="Tahoma" pitchFamily="34" charset="0"/>
                        </a:rPr>
                        <a:t>OCS (</a:t>
                      </a:r>
                      <a:r>
                        <a:rPr kumimoji="0" lang="en-US" sz="2000" b="1" i="0" u="none" strike="noStrike" cap="none" normalizeH="0" baseline="0" dirty="0" err="1" smtClean="0">
                          <a:ln>
                            <a:noFill/>
                          </a:ln>
                          <a:solidFill>
                            <a:srgbClr val="000000"/>
                          </a:solidFill>
                          <a:effectLst/>
                          <a:latin typeface="Tahoma" pitchFamily="34" charset="0"/>
                        </a:rPr>
                        <a:t>bbls</a:t>
                      </a:r>
                      <a:r>
                        <a:rPr kumimoji="0" lang="en-US" sz="2000" b="1" i="0" u="none" strike="noStrike" cap="none" normalizeH="0" baseline="0" dirty="0" smtClean="0">
                          <a:ln>
                            <a:noFill/>
                          </a:ln>
                          <a:solidFill>
                            <a:srgbClr val="000000"/>
                          </a:solidFill>
                          <a:effectLst/>
                          <a:latin typeface="Tahoma"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00"/>
                          </a:solidFill>
                          <a:effectLst/>
                          <a:latin typeface="Tahoma" pitchFamily="34" charset="0"/>
                        </a:rPr>
                        <a:t>Total US (bbls)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00"/>
                          </a:solidFill>
                          <a:effectLst/>
                          <a:latin typeface="Tahoma" pitchFamily="34" charset="0"/>
                        </a:rPr>
                        <a:t>OCS % of Total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00"/>
                          </a:solidFill>
                          <a:effectLst/>
                          <a:latin typeface="Tahoma" pitchFamily="34" charset="0"/>
                        </a:rPr>
                        <a:t>US Production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1960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40,608,049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2,574,933,000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01.58%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1970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354,174,675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3,517,450,000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274,729,436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3,137,905,000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08.76%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1990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304,394,527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2,684,575,000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11.34%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559,060,599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2,095,920,000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26.67%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492,329,179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1,836,915,120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26.80%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30" name="Text Box 86"/>
          <p:cNvSpPr txBox="1">
            <a:spLocks noChangeArrowheads="1"/>
          </p:cNvSpPr>
          <p:nvPr/>
        </p:nvSpPr>
        <p:spPr bwMode="auto">
          <a:xfrm>
            <a:off x="685800" y="5943600"/>
            <a:ext cx="7620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800" b="1">
                <a:solidFill>
                  <a:srgbClr val="000000"/>
                </a:solidFill>
              </a:rPr>
              <a:t>* Includes Condensate Production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ChangeAspect="1"/>
          </p:cNvGraphicFramePr>
          <p:nvPr/>
        </p:nvGraphicFramePr>
        <p:xfrm>
          <a:off x="0" y="1295400"/>
          <a:ext cx="9144000" cy="5562600"/>
        </p:xfrm>
        <a:graphic>
          <a:graphicData uri="http://schemas.openxmlformats.org/presentationml/2006/ole">
            <p:oleObj spid="_x0000_s17413" name="Acrobat Document" r:id="rId3" imgW="11499120" imgH="8893080" progId="AcroExch.Document.7">
              <p:embed/>
            </p:oleObj>
          </a:graphicData>
        </a:graphic>
      </p:graphicFrame>
      <p:sp>
        <p:nvSpPr>
          <p:cNvPr id="17411" name="Rectangle 6"/>
          <p:cNvSpPr>
            <a:spLocks noGrp="1" noChangeArrowheads="1"/>
          </p:cNvSpPr>
          <p:nvPr>
            <p:ph type="title"/>
          </p:nvPr>
        </p:nvSpPr>
        <p:spPr>
          <a:xfrm>
            <a:off x="0" y="152400"/>
            <a:ext cx="7772400" cy="990600"/>
          </a:xfrm>
        </p:spPr>
        <p:txBody>
          <a:bodyPr/>
          <a:lstStyle/>
          <a:p>
            <a:pPr algn="ctr" eaLnBrk="1" hangingPunct="1"/>
            <a:r>
              <a:rPr lang="en-US" sz="3200" b="1" smtClean="0">
                <a:latin typeface="Tahoma" pitchFamily="34" charset="0"/>
              </a:rPr>
              <a:t>Crude Oil &amp; Condensate Production</a:t>
            </a:r>
            <a:br>
              <a:rPr lang="en-US" sz="3200" b="1" smtClean="0">
                <a:latin typeface="Tahoma" pitchFamily="34" charset="0"/>
              </a:rPr>
            </a:br>
            <a:r>
              <a:rPr lang="en-US" sz="3200" b="1" smtClean="0">
                <a:latin typeface="Tahoma" pitchFamily="34" charset="0"/>
              </a:rPr>
              <a:t>OCS vs. All Other Domestic*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7620000" cy="1219200"/>
          </a:xfrm>
        </p:spPr>
        <p:txBody>
          <a:bodyPr/>
          <a:lstStyle/>
          <a:p>
            <a:pPr eaLnBrk="1" hangingPunct="1"/>
            <a:r>
              <a:rPr lang="en-US" sz="3200" b="1" smtClean="0">
                <a:latin typeface="Tahoma" pitchFamily="34" charset="0"/>
              </a:rPr>
              <a:t>OCS Gas Production</a:t>
            </a:r>
            <a:br>
              <a:rPr lang="en-US" sz="3200" b="1" smtClean="0">
                <a:latin typeface="Tahoma" pitchFamily="34" charset="0"/>
              </a:rPr>
            </a:br>
            <a:r>
              <a:rPr lang="en-US" sz="2700" b="1" smtClean="0">
                <a:latin typeface="Tahoma" pitchFamily="34" charset="0"/>
              </a:rPr>
              <a:t>As a Percentage of Total US Production</a:t>
            </a:r>
          </a:p>
        </p:txBody>
      </p:sp>
      <p:sp>
        <p:nvSpPr>
          <p:cNvPr id="18435" name="Rectangle 3"/>
          <p:cNvSpPr>
            <a:spLocks noGrp="1" noChangeArrowheads="1"/>
          </p:cNvSpPr>
          <p:nvPr>
            <p:ph type="body" sz="half" idx="1"/>
          </p:nvPr>
        </p:nvSpPr>
        <p:spPr>
          <a:xfrm>
            <a:off x="457200" y="1981200"/>
            <a:ext cx="7924800" cy="5111750"/>
          </a:xfrm>
        </p:spPr>
        <p:txBody>
          <a:bodyPr/>
          <a:lstStyle/>
          <a:p>
            <a:pPr marL="533400" indent="-533400" eaLnBrk="1" hangingPunct="1">
              <a:buFontTx/>
              <a:buNone/>
            </a:pPr>
            <a:r>
              <a:rPr lang="en-US" sz="2400" smtClean="0">
                <a:solidFill>
                  <a:srgbClr val="000000"/>
                </a:solidFill>
              </a:rPr>
              <a:t>								</a:t>
            </a:r>
            <a:endParaRPr lang="en-US" sz="2000" smtClean="0">
              <a:solidFill>
                <a:srgbClr val="000000"/>
              </a:solidFill>
            </a:endParaRPr>
          </a:p>
        </p:txBody>
      </p:sp>
      <p:graphicFrame>
        <p:nvGraphicFramePr>
          <p:cNvPr id="400434" name="Group 50"/>
          <p:cNvGraphicFramePr>
            <a:graphicFrameLocks noGrp="1"/>
          </p:cNvGraphicFramePr>
          <p:nvPr>
            <p:ph sz="half" idx="2"/>
          </p:nvPr>
        </p:nvGraphicFramePr>
        <p:xfrm>
          <a:off x="533400" y="2209800"/>
          <a:ext cx="7772400" cy="3294063"/>
        </p:xfrm>
        <a:graphic>
          <a:graphicData uri="http://schemas.openxmlformats.org/drawingml/2006/table">
            <a:tbl>
              <a:tblPr/>
              <a:tblGrid>
                <a:gridCol w="1066800"/>
                <a:gridCol w="1905000"/>
                <a:gridCol w="2286000"/>
                <a:gridCol w="25146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00"/>
                          </a:solidFill>
                          <a:effectLst/>
                          <a:latin typeface="Tahoma" pitchFamily="34" charset="0"/>
                        </a:rPr>
                        <a:t>Year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00"/>
                          </a:solidFill>
                          <a:effectLst/>
                          <a:latin typeface="Tahoma" pitchFamily="34" charset="0"/>
                        </a:rPr>
                        <a:t>OCS (Mcf)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00"/>
                          </a:solidFill>
                          <a:effectLst/>
                          <a:latin typeface="Tahoma" pitchFamily="34" charset="0"/>
                        </a:rPr>
                        <a:t>Total US (Mcf)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00"/>
                          </a:solidFill>
                          <a:effectLst/>
                          <a:latin typeface="Tahoma" pitchFamily="34" charset="0"/>
                        </a:rPr>
                        <a:t>OCS % of Total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00"/>
                          </a:solidFill>
                          <a:effectLst/>
                          <a:latin typeface="Tahoma" pitchFamily="34" charset="0"/>
                        </a:rPr>
                        <a:t>US Production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1960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281,487,136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12,771,038,000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02.20 %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1970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2,463,705,637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21,920,642,000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11.24%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1980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4,866,996,966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20,305,000,000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23.97%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1990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5,055,421,377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18,744,000,000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26.97%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5,033,739,377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20,289,000,000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24.81%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2,860,083,010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20,149,000,000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00"/>
                          </a:solidFill>
                          <a:effectLst/>
                          <a:latin typeface="Tahoma" pitchFamily="34" charset="0"/>
                        </a:rPr>
                        <a:t>14.91%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7724775" cy="1219200"/>
          </a:xfrm>
        </p:spPr>
        <p:txBody>
          <a:bodyPr/>
          <a:lstStyle/>
          <a:p>
            <a:pPr eaLnBrk="1" hangingPunct="1"/>
            <a:r>
              <a:rPr lang="en-US" sz="3200" b="1" smtClean="0">
                <a:latin typeface="Tahoma" pitchFamily="34" charset="0"/>
              </a:rPr>
              <a:t>Natural Gas Production</a:t>
            </a:r>
            <a:r>
              <a:rPr lang="en-US" b="1" smtClean="0">
                <a:latin typeface="Tahoma" pitchFamily="34" charset="0"/>
              </a:rPr>
              <a:t/>
            </a:r>
            <a:br>
              <a:rPr lang="en-US" b="1" smtClean="0">
                <a:latin typeface="Tahoma" pitchFamily="34" charset="0"/>
              </a:rPr>
            </a:br>
            <a:r>
              <a:rPr lang="en-US" sz="2800" b="1" smtClean="0">
                <a:latin typeface="Tahoma" pitchFamily="34" charset="0"/>
              </a:rPr>
              <a:t>OCS vs. All Other Domestic*</a:t>
            </a:r>
          </a:p>
        </p:txBody>
      </p:sp>
      <p:graphicFrame>
        <p:nvGraphicFramePr>
          <p:cNvPr id="19459" name="Object 4"/>
          <p:cNvGraphicFramePr>
            <a:graphicFrameLocks noGrp="1" noChangeAspect="1"/>
          </p:cNvGraphicFramePr>
          <p:nvPr>
            <p:ph idx="1"/>
          </p:nvPr>
        </p:nvGraphicFramePr>
        <p:xfrm>
          <a:off x="0" y="1295400"/>
          <a:ext cx="9144000" cy="5562600"/>
        </p:xfrm>
        <a:graphic>
          <a:graphicData uri="http://schemas.openxmlformats.org/presentationml/2006/ole">
            <p:oleObj spid="_x0000_s19461" name="Acrobat Document" r:id="rId3" imgW="11499120" imgH="8893080" progId="AcroExch.Document.7">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85800" y="1371600"/>
            <a:ext cx="7200900" cy="5111750"/>
          </a:xfrm>
        </p:spPr>
        <p:txBody>
          <a:bodyPr/>
          <a:lstStyle/>
          <a:p>
            <a:pPr algn="ctr" eaLnBrk="1" hangingPunct="1">
              <a:buFontTx/>
              <a:buNone/>
            </a:pPr>
            <a:r>
              <a:rPr lang="en-US" sz="4000" b="1" smtClean="0">
                <a:solidFill>
                  <a:srgbClr val="000000"/>
                </a:solidFill>
                <a:latin typeface="Tahoma" pitchFamily="34" charset="0"/>
              </a:rPr>
              <a:t>IV.</a:t>
            </a:r>
            <a:br>
              <a:rPr lang="en-US" sz="4000" b="1" smtClean="0">
                <a:solidFill>
                  <a:srgbClr val="000000"/>
                </a:solidFill>
                <a:latin typeface="Tahoma" pitchFamily="34" charset="0"/>
              </a:rPr>
            </a:br>
            <a:r>
              <a:rPr lang="en-US" sz="4000" b="1" smtClean="0">
                <a:solidFill>
                  <a:srgbClr val="000000"/>
                </a:solidFill>
                <a:latin typeface="Tahoma" pitchFamily="34" charset="0"/>
              </a:rPr>
              <a:t/>
            </a:r>
            <a:br>
              <a:rPr lang="en-US" sz="4000" b="1" smtClean="0">
                <a:solidFill>
                  <a:srgbClr val="000000"/>
                </a:solidFill>
                <a:latin typeface="Tahoma" pitchFamily="34" charset="0"/>
              </a:rPr>
            </a:br>
            <a:r>
              <a:rPr lang="en-US" sz="4000" b="1" smtClean="0">
                <a:solidFill>
                  <a:srgbClr val="000000"/>
                </a:solidFill>
                <a:latin typeface="Tahoma" pitchFamily="34" charset="0"/>
              </a:rPr>
              <a:t>Exploration on the </a:t>
            </a:r>
          </a:p>
          <a:p>
            <a:pPr algn="ctr" eaLnBrk="1" hangingPunct="1">
              <a:buFontTx/>
              <a:buNone/>
            </a:pPr>
            <a:r>
              <a:rPr lang="en-US" sz="4000" b="1" smtClean="0">
                <a:solidFill>
                  <a:srgbClr val="000000"/>
                </a:solidFill>
                <a:latin typeface="Tahoma" pitchFamily="34" charset="0"/>
              </a:rPr>
              <a:t>Outer Continental Shelf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600"/>
            <a:ext cx="7391400" cy="762000"/>
          </a:xfrm>
        </p:spPr>
        <p:txBody>
          <a:bodyPr/>
          <a:lstStyle/>
          <a:p>
            <a:pPr eaLnBrk="1" hangingPunct="1"/>
            <a:r>
              <a:rPr lang="en-US" sz="3200" b="1" smtClean="0">
                <a:latin typeface="Tahoma" pitchFamily="34" charset="0"/>
              </a:rPr>
              <a:t>Acquiring the Rights to Explore</a:t>
            </a:r>
          </a:p>
        </p:txBody>
      </p:sp>
      <p:sp>
        <p:nvSpPr>
          <p:cNvPr id="21507" name="Rectangle 3"/>
          <p:cNvSpPr>
            <a:spLocks noGrp="1" noChangeArrowheads="1"/>
          </p:cNvSpPr>
          <p:nvPr>
            <p:ph type="body" idx="1"/>
          </p:nvPr>
        </p:nvSpPr>
        <p:spPr>
          <a:xfrm>
            <a:off x="533400" y="1524000"/>
            <a:ext cx="7543800" cy="4987925"/>
          </a:xfrm>
        </p:spPr>
        <p:txBody>
          <a:bodyPr/>
          <a:lstStyle/>
          <a:p>
            <a:pPr algn="just" eaLnBrk="1" hangingPunct="1">
              <a:buFontTx/>
              <a:buNone/>
            </a:pPr>
            <a:r>
              <a:rPr lang="en-US" smtClean="0">
                <a:solidFill>
                  <a:srgbClr val="000000"/>
                </a:solidFill>
              </a:rPr>
              <a:t>	</a:t>
            </a:r>
            <a:r>
              <a:rPr lang="en-US" smtClean="0">
                <a:solidFill>
                  <a:srgbClr val="000000"/>
                </a:solidFill>
                <a:latin typeface="Tahoma" pitchFamily="34" charset="0"/>
              </a:rPr>
              <a:t>The right to explore and drill on the OCS can be acquired through many different methods, including:</a:t>
            </a:r>
          </a:p>
          <a:p>
            <a:pPr lvl="2" algn="just" eaLnBrk="1" hangingPunct="1">
              <a:buFontTx/>
              <a:buNone/>
            </a:pPr>
            <a:endParaRPr lang="en-US" sz="2800" smtClean="0">
              <a:solidFill>
                <a:srgbClr val="000000"/>
              </a:solidFill>
              <a:latin typeface="Tahoma" pitchFamily="34" charset="0"/>
            </a:endParaRPr>
          </a:p>
          <a:p>
            <a:pPr lvl="2" algn="just" eaLnBrk="1" hangingPunct="1"/>
            <a:r>
              <a:rPr lang="en-US" sz="2800" smtClean="0">
                <a:solidFill>
                  <a:srgbClr val="000000"/>
                </a:solidFill>
                <a:latin typeface="Tahoma" pitchFamily="34" charset="0"/>
              </a:rPr>
              <a:t>OCS Lease Sale Participation </a:t>
            </a:r>
          </a:p>
          <a:p>
            <a:pPr lvl="2" algn="just" eaLnBrk="1" hangingPunct="1"/>
            <a:r>
              <a:rPr lang="en-US" sz="2800" smtClean="0">
                <a:solidFill>
                  <a:srgbClr val="000000"/>
                </a:solidFill>
                <a:latin typeface="Tahoma" pitchFamily="34" charset="0"/>
              </a:rPr>
              <a:t>Joint Venture</a:t>
            </a:r>
          </a:p>
          <a:p>
            <a:pPr lvl="2" algn="just" eaLnBrk="1" hangingPunct="1"/>
            <a:r>
              <a:rPr lang="en-US" sz="2800" smtClean="0">
                <a:solidFill>
                  <a:srgbClr val="000000"/>
                </a:solidFill>
                <a:latin typeface="Tahoma" pitchFamily="34" charset="0"/>
              </a:rPr>
              <a:t>Farmout </a:t>
            </a:r>
          </a:p>
          <a:p>
            <a:pPr lvl="2" algn="just" eaLnBrk="1" hangingPunct="1"/>
            <a:r>
              <a:rPr lang="en-US" sz="2800" smtClean="0">
                <a:solidFill>
                  <a:srgbClr val="000000"/>
                </a:solidFill>
                <a:latin typeface="Tahoma" pitchFamily="34" charset="0"/>
              </a:rPr>
              <a:t>Purchase and Sale </a:t>
            </a:r>
          </a:p>
          <a:p>
            <a:pPr lvl="2" algn="just" eaLnBrk="1" hangingPunct="1"/>
            <a:r>
              <a:rPr lang="en-US" sz="2800" smtClean="0">
                <a:solidFill>
                  <a:srgbClr val="000000"/>
                </a:solidFill>
                <a:latin typeface="Tahoma" pitchFamily="34" charset="0"/>
              </a:rPr>
              <a:t>Prospect Swaps </a:t>
            </a:r>
            <a:endParaRPr lang="en-US" smtClean="0">
              <a:latin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28600" y="1676400"/>
            <a:ext cx="8686800" cy="301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200">
                <a:solidFill>
                  <a:srgbClr val="000000"/>
                </a:solidFill>
              </a:rPr>
              <a:t>An OCS block will generally consist of either </a:t>
            </a:r>
            <a:br>
              <a:rPr lang="en-US" sz="3200">
                <a:solidFill>
                  <a:srgbClr val="000000"/>
                </a:solidFill>
              </a:rPr>
            </a:br>
            <a:r>
              <a:rPr lang="en-US" sz="3200">
                <a:solidFill>
                  <a:srgbClr val="000000"/>
                </a:solidFill>
              </a:rPr>
              <a:t/>
            </a:r>
            <a:br>
              <a:rPr lang="en-US" sz="3200">
                <a:solidFill>
                  <a:srgbClr val="000000"/>
                </a:solidFill>
              </a:rPr>
            </a:br>
            <a:r>
              <a:rPr lang="en-US" sz="3200">
                <a:solidFill>
                  <a:srgbClr val="000000"/>
                </a:solidFill>
              </a:rPr>
              <a:t>5,000 acres (Louisiana Shelf) </a:t>
            </a:r>
            <a:br>
              <a:rPr lang="en-US" sz="3200">
                <a:solidFill>
                  <a:srgbClr val="000000"/>
                </a:solidFill>
              </a:rPr>
            </a:br>
            <a:r>
              <a:rPr lang="en-US" sz="3200">
                <a:solidFill>
                  <a:srgbClr val="000000"/>
                </a:solidFill>
              </a:rPr>
              <a:t>or  </a:t>
            </a:r>
            <a:br>
              <a:rPr lang="en-US" sz="3200">
                <a:solidFill>
                  <a:srgbClr val="000000"/>
                </a:solidFill>
              </a:rPr>
            </a:br>
            <a:r>
              <a:rPr lang="en-US" sz="3200">
                <a:solidFill>
                  <a:srgbClr val="000000"/>
                </a:solidFill>
              </a:rPr>
              <a:t>5,760 acres (all other OCS areas)</a:t>
            </a:r>
            <a:br>
              <a:rPr lang="en-US" sz="3200">
                <a:solidFill>
                  <a:srgbClr val="000000"/>
                </a:solidFill>
              </a:rPr>
            </a:br>
            <a:endParaRPr lang="en-US" sz="32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05000" y="381000"/>
            <a:ext cx="6911975" cy="719138"/>
          </a:xfrm>
        </p:spPr>
        <p:txBody>
          <a:bodyPr/>
          <a:lstStyle/>
          <a:p>
            <a:pPr eaLnBrk="1" hangingPunct="1"/>
            <a:r>
              <a:rPr lang="en-US" b="1" u="sng" smtClean="0">
                <a:solidFill>
                  <a:srgbClr val="000000"/>
                </a:solidFill>
                <a:latin typeface="Tahoma" pitchFamily="34" charset="0"/>
              </a:rPr>
              <a:t>TABLE OF CONTENTS</a:t>
            </a:r>
          </a:p>
        </p:txBody>
      </p:sp>
      <p:sp>
        <p:nvSpPr>
          <p:cNvPr id="6147" name="Rectangle 3"/>
          <p:cNvSpPr>
            <a:spLocks noGrp="1" noChangeArrowheads="1"/>
          </p:cNvSpPr>
          <p:nvPr>
            <p:ph type="body" idx="1"/>
          </p:nvPr>
        </p:nvSpPr>
        <p:spPr>
          <a:xfrm>
            <a:off x="1752600" y="1600200"/>
            <a:ext cx="7620000" cy="4732338"/>
          </a:xfrm>
        </p:spPr>
        <p:txBody>
          <a:bodyPr/>
          <a:lstStyle/>
          <a:p>
            <a:pPr marL="711200" indent="-711200" eaLnBrk="1" hangingPunct="1">
              <a:buFontTx/>
              <a:buNone/>
            </a:pPr>
            <a:r>
              <a:rPr lang="en-US" sz="2300" b="1" dirty="0" smtClean="0">
                <a:solidFill>
                  <a:srgbClr val="000000"/>
                </a:solidFill>
                <a:latin typeface="Tahoma" pitchFamily="34" charset="0"/>
              </a:rPr>
              <a:t>I.		Disclaimer </a:t>
            </a:r>
          </a:p>
          <a:p>
            <a:pPr marL="711200" indent="-711200" eaLnBrk="1" hangingPunct="1">
              <a:buFontTx/>
              <a:buAutoNum type="romanUcPeriod" startAt="2"/>
            </a:pPr>
            <a:r>
              <a:rPr lang="en-US" sz="2300" b="1" dirty="0" smtClean="0">
                <a:solidFill>
                  <a:srgbClr val="000000"/>
                </a:solidFill>
                <a:latin typeface="Tahoma" pitchFamily="34" charset="0"/>
              </a:rPr>
              <a:t>  What is the Outer Continental Shelf (OSC)?</a:t>
            </a:r>
          </a:p>
          <a:p>
            <a:pPr marL="711200" indent="-711200" eaLnBrk="1" hangingPunct="1">
              <a:buFontTx/>
              <a:buAutoNum type="romanUcPeriod" startAt="2"/>
            </a:pPr>
            <a:r>
              <a:rPr lang="en-US" sz="2300" b="1" dirty="0" smtClean="0">
                <a:solidFill>
                  <a:srgbClr val="000000"/>
                </a:solidFill>
                <a:latin typeface="Tahoma" pitchFamily="34" charset="0"/>
              </a:rPr>
              <a:t>  Why Invest in the OCS?</a:t>
            </a:r>
          </a:p>
          <a:p>
            <a:pPr marL="711200" indent="-711200" eaLnBrk="1" hangingPunct="1">
              <a:buFontTx/>
              <a:buAutoNum type="romanUcPeriod" startAt="2"/>
            </a:pPr>
            <a:r>
              <a:rPr lang="en-US" sz="2300" b="1" dirty="0" smtClean="0">
                <a:solidFill>
                  <a:srgbClr val="000000"/>
                </a:solidFill>
                <a:latin typeface="Tahoma" pitchFamily="34" charset="0"/>
              </a:rPr>
              <a:t>  Exploration on the OCS</a:t>
            </a:r>
          </a:p>
          <a:p>
            <a:pPr marL="711200" indent="-711200" eaLnBrk="1" hangingPunct="1">
              <a:buFontTx/>
              <a:buAutoNum type="romanUcPeriod" startAt="2"/>
            </a:pPr>
            <a:r>
              <a:rPr lang="en-US" sz="2300" b="1" dirty="0" smtClean="0">
                <a:solidFill>
                  <a:srgbClr val="000000"/>
                </a:solidFill>
                <a:latin typeface="Tahoma" pitchFamily="34" charset="0"/>
              </a:rPr>
              <a:t>  Production Operations on the OCS</a:t>
            </a:r>
          </a:p>
          <a:p>
            <a:pPr marL="711200" indent="-711200" eaLnBrk="1" hangingPunct="1">
              <a:buFontTx/>
              <a:buAutoNum type="romanUcPeriod" startAt="2"/>
            </a:pPr>
            <a:r>
              <a:rPr lang="en-US" sz="2300" b="1" dirty="0" smtClean="0">
                <a:solidFill>
                  <a:srgbClr val="000000"/>
                </a:solidFill>
                <a:latin typeface="Tahoma" pitchFamily="34" charset="0"/>
              </a:rPr>
              <a:t>  Regulation and The U.S. Government</a:t>
            </a:r>
          </a:p>
          <a:p>
            <a:pPr marL="711200" indent="-711200" eaLnBrk="1" hangingPunct="1">
              <a:buFontTx/>
              <a:buAutoNum type="romanUcPeriod" startAt="2"/>
            </a:pPr>
            <a:r>
              <a:rPr lang="en-US" sz="2300" b="1" dirty="0" smtClean="0">
                <a:solidFill>
                  <a:srgbClr val="000000"/>
                </a:solidFill>
                <a:latin typeface="Tahoma" pitchFamily="34" charset="0"/>
              </a:rPr>
              <a:t>  The Role of the </a:t>
            </a:r>
            <a:r>
              <a:rPr lang="en-US" sz="2300" b="1" dirty="0" err="1" smtClean="0">
                <a:solidFill>
                  <a:srgbClr val="000000"/>
                </a:solidFill>
                <a:latin typeface="Tahoma" pitchFamily="34" charset="0"/>
              </a:rPr>
              <a:t>Landman</a:t>
            </a:r>
            <a:endParaRPr lang="en-US" sz="2300" b="1" dirty="0" smtClean="0">
              <a:solidFill>
                <a:srgbClr val="000000"/>
              </a:solidFill>
              <a:latin typeface="Tahoma" pitchFamily="34" charset="0"/>
            </a:endParaRPr>
          </a:p>
          <a:p>
            <a:pPr marL="711200" indent="-711200" eaLnBrk="1" hangingPunct="1">
              <a:buFontTx/>
              <a:buAutoNum type="romanUcPeriod" startAt="2"/>
            </a:pPr>
            <a:r>
              <a:rPr lang="en-US" sz="2300" b="1" dirty="0" smtClean="0">
                <a:solidFill>
                  <a:srgbClr val="000000"/>
                </a:solidFill>
                <a:latin typeface="Tahoma" pitchFamily="34" charset="0"/>
              </a:rPr>
              <a:t>  Fruit of the Labor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0"/>
            <a:ext cx="8077200" cy="990600"/>
          </a:xfrm>
        </p:spPr>
        <p:txBody>
          <a:bodyPr/>
          <a:lstStyle/>
          <a:p>
            <a:pPr eaLnBrk="1" hangingPunct="1"/>
            <a:r>
              <a:rPr lang="en-US" sz="3200" b="1" smtClean="0">
                <a:latin typeface="Tahoma" pitchFamily="34" charset="0"/>
              </a:rPr>
              <a:t>Example of OCS Producing Block</a:t>
            </a:r>
          </a:p>
        </p:txBody>
      </p:sp>
      <p:pic>
        <p:nvPicPr>
          <p:cNvPr id="23555"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l="35796" t="34132" r="9645" b="34177"/>
          <a:stretch>
            <a:fillRect/>
          </a:stretch>
        </p:blipFill>
        <p:spPr bwMode="auto">
          <a:xfrm>
            <a:off x="0" y="1295400"/>
            <a:ext cx="91440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7315200" cy="914400"/>
          </a:xfrm>
        </p:spPr>
        <p:txBody>
          <a:bodyPr/>
          <a:lstStyle/>
          <a:p>
            <a:pPr eaLnBrk="1" hangingPunct="1"/>
            <a:r>
              <a:rPr lang="en-US" sz="3200" b="1" smtClean="0">
                <a:latin typeface="Tahoma" pitchFamily="34" charset="0"/>
              </a:rPr>
              <a:t>Who can own an OCS lease?</a:t>
            </a:r>
          </a:p>
        </p:txBody>
      </p:sp>
      <p:sp>
        <p:nvSpPr>
          <p:cNvPr id="24579" name="Rectangle 3"/>
          <p:cNvSpPr>
            <a:spLocks noGrp="1" noChangeArrowheads="1"/>
          </p:cNvSpPr>
          <p:nvPr>
            <p:ph type="body" idx="1"/>
          </p:nvPr>
        </p:nvSpPr>
        <p:spPr>
          <a:xfrm>
            <a:off x="228600" y="1371600"/>
            <a:ext cx="8382000" cy="5111750"/>
          </a:xfrm>
        </p:spPr>
        <p:txBody>
          <a:bodyPr/>
          <a:lstStyle/>
          <a:p>
            <a:pPr algn="just" eaLnBrk="1" hangingPunct="1">
              <a:buFontTx/>
              <a:buNone/>
            </a:pPr>
            <a:r>
              <a:rPr lang="en-US" smtClean="0">
                <a:solidFill>
                  <a:srgbClr val="000000"/>
                </a:solidFill>
              </a:rPr>
              <a:t>	</a:t>
            </a:r>
          </a:p>
          <a:p>
            <a:pPr algn="just" eaLnBrk="1" hangingPunct="1">
              <a:buFontTx/>
              <a:buNone/>
            </a:pPr>
            <a:r>
              <a:rPr lang="en-US" smtClean="0">
                <a:solidFill>
                  <a:srgbClr val="000000"/>
                </a:solidFill>
              </a:rPr>
              <a:t>	</a:t>
            </a:r>
            <a:r>
              <a:rPr lang="en-US" sz="2400" smtClean="0">
                <a:solidFill>
                  <a:srgbClr val="000000"/>
                </a:solidFill>
                <a:cs typeface="Arial" pitchFamily="34" charset="0"/>
              </a:rPr>
              <a:t>The right to own an OCS lease is restricted to:</a:t>
            </a:r>
          </a:p>
          <a:p>
            <a:pPr lvl="1" algn="just" eaLnBrk="1" hangingPunct="1">
              <a:buFontTx/>
              <a:buNone/>
            </a:pPr>
            <a:r>
              <a:rPr lang="en-US" smtClean="0">
                <a:solidFill>
                  <a:srgbClr val="000000"/>
                </a:solidFill>
                <a:cs typeface="Arial" pitchFamily="34" charset="0"/>
              </a:rPr>
              <a:t>	 	</a:t>
            </a:r>
          </a:p>
          <a:p>
            <a:pPr lvl="1" algn="just" eaLnBrk="1" hangingPunct="1">
              <a:buFontTx/>
              <a:buNone/>
            </a:pPr>
            <a:r>
              <a:rPr lang="en-US" smtClean="0">
                <a:solidFill>
                  <a:srgbClr val="000000"/>
                </a:solidFill>
                <a:cs typeface="Arial" pitchFamily="34" charset="0"/>
              </a:rPr>
              <a:t>	U.S. Citizens;</a:t>
            </a:r>
          </a:p>
          <a:p>
            <a:pPr lvl="1" algn="just" eaLnBrk="1" hangingPunct="1">
              <a:buFontTx/>
              <a:buNone/>
            </a:pPr>
            <a:endParaRPr lang="en-US" smtClean="0">
              <a:solidFill>
                <a:srgbClr val="000000"/>
              </a:solidFill>
              <a:cs typeface="Arial" pitchFamily="34" charset="0"/>
            </a:endParaRPr>
          </a:p>
          <a:p>
            <a:pPr lvl="1" algn="just" eaLnBrk="1" hangingPunct="1">
              <a:buFontTx/>
              <a:buNone/>
            </a:pPr>
            <a:r>
              <a:rPr lang="en-US" smtClean="0">
                <a:solidFill>
                  <a:srgbClr val="000000"/>
                </a:solidFill>
                <a:cs typeface="Arial" pitchFamily="34" charset="0"/>
              </a:rPr>
              <a:t>	Resident Aliens;</a:t>
            </a:r>
          </a:p>
          <a:p>
            <a:pPr lvl="1" algn="just" eaLnBrk="1" hangingPunct="1">
              <a:buFontTx/>
              <a:buNone/>
            </a:pPr>
            <a:endParaRPr lang="en-US" smtClean="0">
              <a:solidFill>
                <a:srgbClr val="000000"/>
              </a:solidFill>
              <a:cs typeface="Arial" pitchFamily="34" charset="0"/>
            </a:endParaRPr>
          </a:p>
          <a:p>
            <a:pPr lvl="1" algn="just" eaLnBrk="1" hangingPunct="1">
              <a:buFontTx/>
              <a:buNone/>
            </a:pPr>
            <a:r>
              <a:rPr lang="en-US" smtClean="0">
                <a:solidFill>
                  <a:srgbClr val="000000"/>
                </a:solidFill>
                <a:cs typeface="Arial" pitchFamily="34" charset="0"/>
              </a:rPr>
              <a:t>	U.S. Corporations;</a:t>
            </a:r>
          </a:p>
          <a:p>
            <a:pPr lvl="1" algn="just" eaLnBrk="1" hangingPunct="1">
              <a:buFontTx/>
              <a:buNone/>
            </a:pPr>
            <a:endParaRPr lang="en-US" smtClean="0">
              <a:solidFill>
                <a:srgbClr val="000000"/>
              </a:solidFill>
              <a:cs typeface="Arial" pitchFamily="34" charset="0"/>
            </a:endParaRPr>
          </a:p>
          <a:p>
            <a:pPr lvl="1" algn="just" eaLnBrk="1" hangingPunct="1">
              <a:buFontTx/>
              <a:buNone/>
            </a:pPr>
            <a:r>
              <a:rPr lang="en-US" smtClean="0">
                <a:solidFill>
                  <a:srgbClr val="000000"/>
                </a:solidFill>
                <a:cs typeface="Arial" pitchFamily="34" charset="0"/>
              </a:rPr>
              <a:t>	Associations of U.S. citizens, Resident Aliens or    U.S. Corporations. </a:t>
            </a:r>
          </a:p>
          <a:p>
            <a:pPr eaLnBrk="1" hangingPunct="1">
              <a:buFontTx/>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6553200" cy="508000"/>
          </a:xfrm>
        </p:spPr>
        <p:txBody>
          <a:bodyPr/>
          <a:lstStyle/>
          <a:p>
            <a:pPr eaLnBrk="1" hangingPunct="1"/>
            <a:r>
              <a:rPr lang="en-US" sz="3200" b="1" smtClean="0">
                <a:latin typeface="Tahoma" pitchFamily="34" charset="0"/>
              </a:rPr>
              <a:t>Bonding</a:t>
            </a:r>
          </a:p>
        </p:txBody>
      </p:sp>
      <p:sp>
        <p:nvSpPr>
          <p:cNvPr id="25603" name="Rectangle 3"/>
          <p:cNvSpPr>
            <a:spLocks noGrp="1" noChangeArrowheads="1"/>
          </p:cNvSpPr>
          <p:nvPr>
            <p:ph type="body" idx="1"/>
          </p:nvPr>
        </p:nvSpPr>
        <p:spPr>
          <a:xfrm>
            <a:off x="228600" y="1524000"/>
            <a:ext cx="8610600" cy="5029200"/>
          </a:xfrm>
        </p:spPr>
        <p:txBody>
          <a:bodyPr/>
          <a:lstStyle/>
          <a:p>
            <a:pPr algn="just" eaLnBrk="1" hangingPunct="1">
              <a:buFontTx/>
              <a:buNone/>
            </a:pPr>
            <a:r>
              <a:rPr lang="en-US" sz="2000" smtClean="0">
                <a:solidFill>
                  <a:srgbClr val="000000"/>
                </a:solidFill>
                <a:latin typeface="Tahoma" pitchFamily="34" charset="0"/>
              </a:rPr>
              <a:t>	</a:t>
            </a:r>
            <a:r>
              <a:rPr lang="en-US" sz="1800" smtClean="0">
                <a:solidFill>
                  <a:srgbClr val="000000"/>
                </a:solidFill>
                <a:latin typeface="Tahoma" pitchFamily="34" charset="0"/>
              </a:rPr>
              <a:t>A lease owner must secure performance bonds in order to demonstrate to the BOEM that it is capable of meeting financial obligations imposed by the lease.  Types of bonds required include:  </a:t>
            </a:r>
          </a:p>
          <a:p>
            <a:pPr algn="just" eaLnBrk="1" hangingPunct="1">
              <a:buFontTx/>
              <a:buNone/>
            </a:pPr>
            <a:endParaRPr lang="en-US" sz="1800" smtClean="0">
              <a:solidFill>
                <a:srgbClr val="000000"/>
              </a:solidFill>
              <a:latin typeface="Tahoma" pitchFamily="34" charset="0"/>
            </a:endParaRPr>
          </a:p>
          <a:p>
            <a:pPr algn="just" eaLnBrk="1" hangingPunct="1">
              <a:buFontTx/>
              <a:buNone/>
            </a:pPr>
            <a:r>
              <a:rPr lang="en-US" sz="1800" u="sng" smtClean="0">
                <a:solidFill>
                  <a:srgbClr val="000000"/>
                </a:solidFill>
                <a:latin typeface="Tahoma" pitchFamily="34" charset="0"/>
              </a:rPr>
              <a:t>Lease Bond</a:t>
            </a:r>
            <a:r>
              <a:rPr lang="en-US" sz="1800" smtClean="0">
                <a:solidFill>
                  <a:srgbClr val="000000"/>
                </a:solidFill>
                <a:latin typeface="Tahoma" pitchFamily="34" charset="0"/>
              </a:rPr>
              <a:t>:  Bond amount of (i) $50,000 per lease or (ii) $300,000 area </a:t>
            </a:r>
          </a:p>
          <a:p>
            <a:pPr algn="just" eaLnBrk="1" hangingPunct="1">
              <a:buFontTx/>
              <a:buNone/>
            </a:pPr>
            <a:r>
              <a:rPr lang="en-US" sz="1800" smtClean="0">
                <a:solidFill>
                  <a:srgbClr val="000000"/>
                </a:solidFill>
                <a:latin typeface="Tahoma" pitchFamily="34" charset="0"/>
              </a:rPr>
              <a:t>wide bond covering all leases.  Alternatively, bond amounts equal to the</a:t>
            </a:r>
          </a:p>
          <a:p>
            <a:pPr algn="just" eaLnBrk="1" hangingPunct="1">
              <a:buFontTx/>
              <a:buNone/>
            </a:pPr>
            <a:r>
              <a:rPr lang="en-US" sz="1800" smtClean="0">
                <a:solidFill>
                  <a:srgbClr val="000000"/>
                </a:solidFill>
                <a:latin typeface="Tahoma" pitchFamily="34" charset="0"/>
              </a:rPr>
              <a:t>Exploration and Development bonds below will meet Lease Bond obligation. </a:t>
            </a:r>
          </a:p>
          <a:p>
            <a:pPr algn="just" eaLnBrk="1" hangingPunct="1">
              <a:buFontTx/>
              <a:buNone/>
            </a:pPr>
            <a:endParaRPr lang="en-US" sz="1800" smtClean="0">
              <a:solidFill>
                <a:srgbClr val="000000"/>
              </a:solidFill>
              <a:latin typeface="Tahoma" pitchFamily="34" charset="0"/>
            </a:endParaRPr>
          </a:p>
          <a:p>
            <a:pPr algn="just" eaLnBrk="1" hangingPunct="1">
              <a:buFontTx/>
              <a:buNone/>
            </a:pPr>
            <a:r>
              <a:rPr lang="en-US" sz="1800" u="sng" smtClean="0">
                <a:solidFill>
                  <a:srgbClr val="000000"/>
                </a:solidFill>
                <a:latin typeface="Tahoma" pitchFamily="34" charset="0"/>
              </a:rPr>
              <a:t>Exploration Bond</a:t>
            </a:r>
            <a:r>
              <a:rPr lang="en-US" sz="1800" smtClean="0">
                <a:solidFill>
                  <a:srgbClr val="000000"/>
                </a:solidFill>
                <a:latin typeface="Tahoma" pitchFamily="34" charset="0"/>
              </a:rPr>
              <a:t>: Bond amount of $200,000 in order to conduct 	</a:t>
            </a:r>
          </a:p>
          <a:p>
            <a:pPr algn="just" eaLnBrk="1" hangingPunct="1">
              <a:buFontTx/>
              <a:buNone/>
            </a:pPr>
            <a:r>
              <a:rPr lang="en-US" sz="1800" smtClean="0">
                <a:solidFill>
                  <a:srgbClr val="000000"/>
                </a:solidFill>
                <a:latin typeface="Tahoma" pitchFamily="34" charset="0"/>
              </a:rPr>
              <a:t>exploration activities.  If lessee has area wide bond of $1MM, then </a:t>
            </a:r>
          </a:p>
          <a:p>
            <a:pPr algn="just" eaLnBrk="1" hangingPunct="1">
              <a:buFontTx/>
              <a:buNone/>
            </a:pPr>
            <a:r>
              <a:rPr lang="en-US" sz="1800" smtClean="0">
                <a:solidFill>
                  <a:srgbClr val="000000"/>
                </a:solidFill>
                <a:latin typeface="Tahoma" pitchFamily="34" charset="0"/>
              </a:rPr>
              <a:t>excused from posting an Exploration Bond. </a:t>
            </a:r>
          </a:p>
          <a:p>
            <a:pPr algn="just" eaLnBrk="1" hangingPunct="1">
              <a:buFontTx/>
              <a:buNone/>
            </a:pPr>
            <a:endParaRPr lang="en-US" sz="1800" smtClean="0">
              <a:solidFill>
                <a:srgbClr val="000000"/>
              </a:solidFill>
              <a:latin typeface="Tahoma" pitchFamily="34" charset="0"/>
            </a:endParaRPr>
          </a:p>
          <a:p>
            <a:pPr algn="just" eaLnBrk="1" hangingPunct="1">
              <a:buFontTx/>
              <a:buNone/>
            </a:pPr>
            <a:r>
              <a:rPr lang="en-US" sz="1800" u="sng" smtClean="0">
                <a:solidFill>
                  <a:srgbClr val="000000"/>
                </a:solidFill>
                <a:latin typeface="Tahoma" pitchFamily="34" charset="0"/>
              </a:rPr>
              <a:t>Development Bond</a:t>
            </a:r>
            <a:r>
              <a:rPr lang="en-US" sz="1800" smtClean="0">
                <a:solidFill>
                  <a:srgbClr val="000000"/>
                </a:solidFill>
                <a:latin typeface="Tahoma" pitchFamily="34" charset="0"/>
              </a:rPr>
              <a:t>:  Bond amount of $500,000 in order to conduct</a:t>
            </a:r>
          </a:p>
          <a:p>
            <a:pPr algn="just" eaLnBrk="1" hangingPunct="1">
              <a:buFontTx/>
              <a:buNone/>
            </a:pPr>
            <a:r>
              <a:rPr lang="en-US" sz="1800" smtClean="0">
                <a:solidFill>
                  <a:srgbClr val="000000"/>
                </a:solidFill>
                <a:latin typeface="Tahoma" pitchFamily="34" charset="0"/>
              </a:rPr>
              <a:t>development and production activities. If lessee has area wide bond of</a:t>
            </a:r>
          </a:p>
          <a:p>
            <a:pPr algn="just" eaLnBrk="1" hangingPunct="1">
              <a:buFontTx/>
              <a:buNone/>
            </a:pPr>
            <a:r>
              <a:rPr lang="en-US" sz="1800" smtClean="0">
                <a:solidFill>
                  <a:srgbClr val="000000"/>
                </a:solidFill>
                <a:latin typeface="Tahoma" pitchFamily="34" charset="0"/>
              </a:rPr>
              <a:t>$3MM, then excused from posting a Development Bond. </a:t>
            </a:r>
          </a:p>
          <a:p>
            <a:pPr algn="just" eaLnBrk="1" hangingPunct="1">
              <a:buFontTx/>
              <a:buNone/>
            </a:pPr>
            <a:endParaRPr lang="en-US" sz="2000" smtClean="0">
              <a:solidFill>
                <a:srgbClr val="000000"/>
              </a:solidFill>
              <a:latin typeface="Tahoma" pitchFamily="34" charset="0"/>
            </a:endParaRPr>
          </a:p>
          <a:p>
            <a:pPr algn="just" eaLnBrk="1" hangingPunct="1">
              <a:buFontTx/>
              <a:buNone/>
            </a:pPr>
            <a:endParaRPr lang="en-US" sz="2000" smtClean="0">
              <a:solidFill>
                <a:srgbClr val="000000"/>
              </a:solidFill>
              <a:latin typeface="Tahoma" pitchFamily="34" charset="0"/>
            </a:endParaRPr>
          </a:p>
          <a:p>
            <a:pPr algn="just" eaLnBrk="1" hangingPunct="1">
              <a:buFontTx/>
              <a:buNone/>
            </a:pPr>
            <a:endParaRPr lang="en-US" sz="2000" smtClean="0">
              <a:solidFill>
                <a:srgbClr val="000000"/>
              </a:solidFill>
              <a:latin typeface="Tahoma" pitchFamily="34" charset="0"/>
            </a:endParaRPr>
          </a:p>
          <a:p>
            <a:pPr lvl="2" algn="just" eaLnBrk="1" hangingPunct="1"/>
            <a:endParaRPr lang="en-US" smtClean="0">
              <a:solidFill>
                <a:srgbClr val="000000"/>
              </a:solidFill>
              <a:latin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sz="3200" b="1" smtClean="0">
                <a:latin typeface="Tahoma" pitchFamily="34" charset="0"/>
              </a:rPr>
              <a:t>Proof of Oil Spill Financial Responsibility (OSFR)</a:t>
            </a:r>
            <a:r>
              <a:rPr lang="en-US" smtClean="0">
                <a:solidFill>
                  <a:srgbClr val="000000"/>
                </a:solidFill>
              </a:rPr>
              <a:t>	</a:t>
            </a:r>
          </a:p>
        </p:txBody>
      </p:sp>
      <p:sp>
        <p:nvSpPr>
          <p:cNvPr id="26627" name="Content Placeholder 2"/>
          <p:cNvSpPr>
            <a:spLocks noGrp="1"/>
          </p:cNvSpPr>
          <p:nvPr>
            <p:ph idx="1"/>
          </p:nvPr>
        </p:nvSpPr>
        <p:spPr>
          <a:xfrm>
            <a:off x="304800" y="1412875"/>
            <a:ext cx="8372475" cy="5111750"/>
          </a:xfrm>
        </p:spPr>
        <p:txBody>
          <a:bodyPr/>
          <a:lstStyle/>
          <a:p>
            <a:pPr algn="just" eaLnBrk="1" hangingPunct="1">
              <a:buFontTx/>
              <a:buNone/>
            </a:pPr>
            <a:endParaRPr lang="en-US" sz="2000" smtClean="0"/>
          </a:p>
          <a:p>
            <a:pPr algn="just" eaLnBrk="1" hangingPunct="1"/>
            <a:r>
              <a:rPr lang="en-US" sz="2000" smtClean="0"/>
              <a:t>Congress passed the Oil Pollution Act of 1990, which requires a lessee to pay for all of the  containment and removal expenses of an offshore oil spill originating from a well, platform or drilling rig.  However, consequential damages resulting from the spill are capped at $75,000,000 per incident.  The cap does not apply if the  spill is a result of gross negligence or willful misconduct.</a:t>
            </a:r>
          </a:p>
          <a:p>
            <a:pPr algn="just" eaLnBrk="1" hangingPunct="1">
              <a:buFontTx/>
              <a:buNone/>
            </a:pPr>
            <a:endParaRPr lang="en-US" sz="2000" smtClean="0"/>
          </a:p>
          <a:p>
            <a:pPr algn="just" eaLnBrk="1" hangingPunct="1"/>
            <a:r>
              <a:rPr lang="en-US" sz="2000" smtClean="0"/>
              <a:t>OPA 1990 and the regulations enacted by the Department of the Interior as a result of OPA 1990 requires lessees to provide proof of financial responsibility between the amounts of $35,000,000 and $150,000,000 depending on the estimated ‘worst case discharge’ oil spill volume from lessees’ wells or operations.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981200" y="2362200"/>
            <a:ext cx="516572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4000" b="1">
                <a:solidFill>
                  <a:srgbClr val="000000"/>
                </a:solidFill>
              </a:rPr>
              <a:t>The OCS Lease Sale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152400"/>
            <a:ext cx="7800975" cy="990600"/>
          </a:xfrm>
        </p:spPr>
        <p:txBody>
          <a:bodyPr/>
          <a:lstStyle/>
          <a:p>
            <a:pPr eaLnBrk="1" hangingPunct="1"/>
            <a:r>
              <a:rPr lang="en-US" sz="3200" b="1" smtClean="0">
                <a:latin typeface="Tahoma" pitchFamily="34" charset="0"/>
              </a:rPr>
              <a:t>Leasing the OCS, </a:t>
            </a:r>
            <a:br>
              <a:rPr lang="en-US" sz="3200" b="1" smtClean="0">
                <a:latin typeface="Tahoma" pitchFamily="34" charset="0"/>
              </a:rPr>
            </a:br>
            <a:r>
              <a:rPr lang="en-US" sz="3200" b="1" smtClean="0">
                <a:latin typeface="Tahoma" pitchFamily="34" charset="0"/>
              </a:rPr>
              <a:t>The 5 Year Program</a:t>
            </a:r>
          </a:p>
        </p:txBody>
      </p:sp>
      <p:sp>
        <p:nvSpPr>
          <p:cNvPr id="28675" name="Rectangle 3"/>
          <p:cNvSpPr>
            <a:spLocks noGrp="1" noChangeArrowheads="1"/>
          </p:cNvSpPr>
          <p:nvPr>
            <p:ph type="body" idx="1"/>
          </p:nvPr>
        </p:nvSpPr>
        <p:spPr>
          <a:xfrm>
            <a:off x="304800" y="1412875"/>
            <a:ext cx="8153400" cy="5111750"/>
          </a:xfrm>
        </p:spPr>
        <p:txBody>
          <a:bodyPr/>
          <a:lstStyle/>
          <a:p>
            <a:pPr lvl="0" algn="just"/>
            <a:r>
              <a:rPr lang="en-US" sz="2000" dirty="0" smtClean="0">
                <a:solidFill>
                  <a:srgbClr val="000000"/>
                </a:solidFill>
                <a:latin typeface="Tahoma" pitchFamily="34" charset="0"/>
              </a:rPr>
              <a:t>The ‘5 Year Program’ is a schedule of OCS lease sales indicating size and location of the future sales within that 5 year period.  The Secretary of the Department of the Interior determines the size and location which best meets the nations energy needs for the five year period following its approval.</a:t>
            </a:r>
          </a:p>
          <a:p>
            <a:pPr lvl="0" algn="just"/>
            <a:endParaRPr lang="en-US" sz="2000" dirty="0" smtClean="0">
              <a:solidFill>
                <a:srgbClr val="000000"/>
              </a:solidFill>
              <a:latin typeface="Tahoma" pitchFamily="34" charset="0"/>
            </a:endParaRPr>
          </a:p>
          <a:p>
            <a:pPr lvl="0" algn="just"/>
            <a:r>
              <a:rPr lang="en-US" sz="2000" dirty="0" smtClean="0">
                <a:solidFill>
                  <a:srgbClr val="000000"/>
                </a:solidFill>
                <a:latin typeface="Tahoma" pitchFamily="34" charset="0"/>
              </a:rPr>
              <a:t>The public has the opportunity to comment on the proposed 5 Year Program before it is enacted.</a:t>
            </a:r>
          </a:p>
          <a:p>
            <a:pPr lvl="0" algn="just"/>
            <a:endParaRPr lang="en-US" sz="2000" dirty="0" smtClean="0">
              <a:solidFill>
                <a:srgbClr val="000000"/>
              </a:solidFill>
              <a:latin typeface="Tahoma" pitchFamily="34" charset="0"/>
            </a:endParaRPr>
          </a:p>
          <a:p>
            <a:pPr lvl="0" algn="just"/>
            <a:r>
              <a:rPr lang="en-US" sz="2000" dirty="0" smtClean="0">
                <a:solidFill>
                  <a:srgbClr val="000000"/>
                </a:solidFill>
                <a:latin typeface="Tahoma" pitchFamily="34" charset="0"/>
              </a:rPr>
              <a:t>Past 5 Year Programs include 92’-97 Program; 97’-02’ Program; and the 07’-12’ Program.</a:t>
            </a:r>
          </a:p>
          <a:p>
            <a:pPr lvl="0" algn="just"/>
            <a:endParaRPr lang="en-US" sz="2000" dirty="0" smtClean="0">
              <a:solidFill>
                <a:srgbClr val="000000"/>
              </a:solidFill>
              <a:latin typeface="Tahoma" pitchFamily="34" charset="0"/>
            </a:endParaRPr>
          </a:p>
          <a:p>
            <a:pPr lvl="0" algn="just"/>
            <a:r>
              <a:rPr lang="en-US" sz="2000" dirty="0" smtClean="0">
                <a:solidFill>
                  <a:srgbClr val="000000"/>
                </a:solidFill>
                <a:latin typeface="Tahoma" pitchFamily="34" charset="0"/>
              </a:rPr>
              <a:t>Current 5 Year Program is 2012’-2017’.</a:t>
            </a:r>
          </a:p>
          <a:p>
            <a:pPr algn="just" eaLnBrk="1" hangingPunct="1">
              <a:buNone/>
            </a:pPr>
            <a:endParaRPr lang="en-US" sz="2000" dirty="0" smtClean="0">
              <a:solidFill>
                <a:srgbClr val="000000"/>
              </a:solidFill>
              <a:latin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2732_001A_Page_1.jpg"/>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152400"/>
            <a:ext cx="7724775" cy="1066800"/>
          </a:xfrm>
        </p:spPr>
        <p:txBody>
          <a:bodyPr/>
          <a:lstStyle/>
          <a:p>
            <a:pPr eaLnBrk="1" hangingPunct="1"/>
            <a:r>
              <a:rPr lang="en-US" sz="3200" b="1" smtClean="0">
                <a:latin typeface="Tahoma" pitchFamily="34" charset="0"/>
              </a:rPr>
              <a:t>OCS Lease Sale Preparation</a:t>
            </a:r>
          </a:p>
        </p:txBody>
      </p:sp>
      <p:sp>
        <p:nvSpPr>
          <p:cNvPr id="30723" name="Rectangle 3"/>
          <p:cNvSpPr>
            <a:spLocks noGrp="1" noChangeArrowheads="1"/>
          </p:cNvSpPr>
          <p:nvPr>
            <p:ph type="body" idx="1"/>
          </p:nvPr>
        </p:nvSpPr>
        <p:spPr>
          <a:xfrm>
            <a:off x="304800" y="1524000"/>
            <a:ext cx="8372475" cy="5111750"/>
          </a:xfrm>
        </p:spPr>
        <p:txBody>
          <a:bodyPr/>
          <a:lstStyle/>
          <a:p>
            <a:pPr algn="just" eaLnBrk="1" hangingPunct="1">
              <a:buFontTx/>
              <a:buNone/>
            </a:pPr>
            <a:r>
              <a:rPr lang="en-US" sz="2400" smtClean="0">
                <a:solidFill>
                  <a:srgbClr val="000000"/>
                </a:solidFill>
              </a:rPr>
              <a:t>	</a:t>
            </a:r>
          </a:p>
          <a:p>
            <a:pPr algn="just" eaLnBrk="1" hangingPunct="1">
              <a:buFontTx/>
              <a:buNone/>
            </a:pPr>
            <a:r>
              <a:rPr lang="en-US" sz="2400" smtClean="0">
                <a:solidFill>
                  <a:srgbClr val="000000"/>
                </a:solidFill>
              </a:rPr>
              <a:t>	Landmen play a critical role in the participation in an OCS lease sale.</a:t>
            </a:r>
          </a:p>
          <a:p>
            <a:pPr algn="just" eaLnBrk="1" hangingPunct="1">
              <a:buFontTx/>
              <a:buNone/>
            </a:pPr>
            <a:r>
              <a:rPr lang="en-US" sz="2400" smtClean="0">
                <a:solidFill>
                  <a:srgbClr val="000000"/>
                </a:solidFill>
              </a:rPr>
              <a:t>	</a:t>
            </a:r>
          </a:p>
          <a:p>
            <a:pPr algn="just" eaLnBrk="1" hangingPunct="1">
              <a:buFontTx/>
              <a:buNone/>
            </a:pPr>
            <a:r>
              <a:rPr lang="en-US" sz="2400" smtClean="0">
                <a:solidFill>
                  <a:srgbClr val="000000"/>
                </a:solidFill>
              </a:rPr>
              <a:t>	The Landman’s responsibilities include prospecting for lease sale opportunities, the formation and documentation of lease sale partnerships, bid meeting preparation and execution, ensuring compliance with bidding  rules and regulations, including bid forms, bid amount generation and ascertaining competition levels. </a:t>
            </a:r>
          </a:p>
          <a:p>
            <a:pPr eaLnBrk="1" hangingPunct="1">
              <a:buFontTx/>
              <a:buNone/>
            </a:pPr>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52400"/>
            <a:ext cx="7800975" cy="1066800"/>
          </a:xfrm>
        </p:spPr>
        <p:txBody>
          <a:bodyPr/>
          <a:lstStyle/>
          <a:p>
            <a:pPr eaLnBrk="1" hangingPunct="1"/>
            <a:r>
              <a:rPr lang="en-US" sz="3400" b="1" smtClean="0">
                <a:latin typeface="Tahoma" pitchFamily="34" charset="0"/>
              </a:rPr>
              <a:t>The Gulf of Mexico OCS Lease Sale</a:t>
            </a:r>
          </a:p>
        </p:txBody>
      </p:sp>
      <p:sp>
        <p:nvSpPr>
          <p:cNvPr id="31747" name="Rectangle 3"/>
          <p:cNvSpPr>
            <a:spLocks noGrp="1" noChangeArrowheads="1"/>
          </p:cNvSpPr>
          <p:nvPr>
            <p:ph type="body" idx="1"/>
          </p:nvPr>
        </p:nvSpPr>
        <p:spPr>
          <a:xfrm>
            <a:off x="-152400" y="1524000"/>
            <a:ext cx="9067800" cy="5334000"/>
          </a:xfrm>
        </p:spPr>
        <p:txBody>
          <a:bodyPr/>
          <a:lstStyle/>
          <a:p>
            <a:pPr lvl="1" algn="just" eaLnBrk="1" hangingPunct="1">
              <a:buClr>
                <a:srgbClr val="CC0000"/>
              </a:buClr>
              <a:buFont typeface="Wingdings" pitchFamily="2" charset="2"/>
              <a:buChar char="Ø"/>
            </a:pPr>
            <a:r>
              <a:rPr lang="en-US" b="0" smtClean="0">
                <a:solidFill>
                  <a:srgbClr val="000000"/>
                </a:solidFill>
              </a:rPr>
              <a:t>All unleased blocks within the sale area are available for leasing under a sealed bid process. Sealed  bids are delivered to the BOEM office in New Orleans no later than 10:00am of the day preceding the date of the lease sale.</a:t>
            </a:r>
          </a:p>
          <a:p>
            <a:pPr lvl="1" algn="just" eaLnBrk="1" hangingPunct="1">
              <a:buClr>
                <a:srgbClr val="CC0000"/>
              </a:buClr>
              <a:buFont typeface="Wingdings" pitchFamily="2" charset="2"/>
              <a:buChar char="Ø"/>
            </a:pPr>
            <a:r>
              <a:rPr lang="en-US" b="0" smtClean="0">
                <a:solidFill>
                  <a:srgbClr val="000000"/>
                </a:solidFill>
              </a:rPr>
              <a:t>The terms and conditions of the lease, including lessor royalty, rentals, and term are predetermined by the U.S. Government, with only the cash bonus amount to be determined by the bidding party.</a:t>
            </a:r>
          </a:p>
          <a:p>
            <a:pPr lvl="1" algn="just" eaLnBrk="1" hangingPunct="1">
              <a:buClr>
                <a:srgbClr val="CC0000"/>
              </a:buClr>
              <a:buFont typeface="Wingdings" pitchFamily="2" charset="2"/>
              <a:buChar char="Ø"/>
            </a:pPr>
            <a:r>
              <a:rPr lang="en-US" b="0" smtClean="0">
                <a:solidFill>
                  <a:srgbClr val="000000"/>
                </a:solidFill>
              </a:rPr>
              <a:t>Bidders may submit individual bids or bid with one or more companies.</a:t>
            </a:r>
          </a:p>
          <a:p>
            <a:pPr lvl="1" algn="just" eaLnBrk="1" hangingPunct="1">
              <a:buClr>
                <a:srgbClr val="CC0000"/>
              </a:buClr>
              <a:buFont typeface="Wingdings" pitchFamily="2" charset="2"/>
              <a:buChar char="Ø"/>
            </a:pPr>
            <a:r>
              <a:rPr lang="en-US" b="0" smtClean="0">
                <a:solidFill>
                  <a:srgbClr val="000000"/>
                </a:solidFill>
              </a:rPr>
              <a:t>Bids are evaluated solely on the highest cash bonus offered.</a:t>
            </a:r>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7800975" cy="1295400"/>
          </a:xfrm>
        </p:spPr>
        <p:txBody>
          <a:bodyPr/>
          <a:lstStyle/>
          <a:p>
            <a:pPr eaLnBrk="1" hangingPunct="1"/>
            <a:r>
              <a:rPr lang="en-US" sz="3200" b="1" smtClean="0">
                <a:latin typeface="Tahoma" pitchFamily="34" charset="0"/>
              </a:rPr>
              <a:t>The Gulf of Mexico OCS Lease Sale:</a:t>
            </a:r>
            <a:br>
              <a:rPr lang="en-US" sz="3200" b="1" smtClean="0">
                <a:latin typeface="Tahoma" pitchFamily="34" charset="0"/>
              </a:rPr>
            </a:br>
            <a:r>
              <a:rPr lang="en-US" sz="3200" b="1" smtClean="0">
                <a:latin typeface="Tahoma" pitchFamily="34" charset="0"/>
              </a:rPr>
              <a:t>Evaluation of High Bids</a:t>
            </a:r>
          </a:p>
        </p:txBody>
      </p:sp>
      <p:sp>
        <p:nvSpPr>
          <p:cNvPr id="32771" name="Rectangle 3"/>
          <p:cNvSpPr>
            <a:spLocks noGrp="1" noChangeArrowheads="1"/>
          </p:cNvSpPr>
          <p:nvPr>
            <p:ph type="body" idx="1"/>
          </p:nvPr>
        </p:nvSpPr>
        <p:spPr>
          <a:xfrm>
            <a:off x="0" y="1371600"/>
            <a:ext cx="7772400" cy="5111750"/>
          </a:xfrm>
        </p:spPr>
        <p:txBody>
          <a:bodyPr/>
          <a:lstStyle/>
          <a:p>
            <a:pPr lvl="2" algn="just" eaLnBrk="1" hangingPunct="1">
              <a:buClr>
                <a:schemeClr val="tx2"/>
              </a:buClr>
              <a:buFont typeface="Wingdings" pitchFamily="2" charset="2"/>
              <a:buChar char="Ø"/>
            </a:pPr>
            <a:endParaRPr lang="en-US" smtClean="0">
              <a:solidFill>
                <a:srgbClr val="000000"/>
              </a:solidFill>
            </a:endParaRPr>
          </a:p>
          <a:p>
            <a:pPr lvl="2" algn="just" eaLnBrk="1" hangingPunct="1">
              <a:buClr>
                <a:srgbClr val="CC0000"/>
              </a:buClr>
              <a:buFont typeface="Wingdings" pitchFamily="2" charset="2"/>
              <a:buChar char="Ø"/>
            </a:pPr>
            <a:r>
              <a:rPr lang="en-US" smtClean="0">
                <a:solidFill>
                  <a:srgbClr val="000000"/>
                </a:solidFill>
              </a:rPr>
              <a:t>The BOEM is not obligated to accept a high bid for a block.</a:t>
            </a:r>
          </a:p>
          <a:p>
            <a:pPr lvl="2" algn="just" eaLnBrk="1" hangingPunct="1">
              <a:buClr>
                <a:srgbClr val="CC0000"/>
              </a:buClr>
              <a:buFont typeface="Wingdings" pitchFamily="2" charset="2"/>
              <a:buChar char="Ø"/>
            </a:pPr>
            <a:endParaRPr lang="en-US" smtClean="0">
              <a:solidFill>
                <a:srgbClr val="000000"/>
              </a:solidFill>
            </a:endParaRPr>
          </a:p>
          <a:p>
            <a:pPr lvl="2" algn="just" eaLnBrk="1" hangingPunct="1">
              <a:buClr>
                <a:srgbClr val="CC0000"/>
              </a:buClr>
              <a:buFont typeface="Wingdings" pitchFamily="2" charset="2"/>
              <a:buChar char="Ø"/>
            </a:pPr>
            <a:r>
              <a:rPr lang="en-US" smtClean="0">
                <a:solidFill>
                  <a:srgbClr val="000000"/>
                </a:solidFill>
              </a:rPr>
              <a:t>All high bids are first evaluated for compliance with bidding rules.  In order to ensure the U.S. Government receives fair market value in exchange for the leasing rights, the BOEM conducts a two phase review of the high bids.</a:t>
            </a: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33375"/>
            <a:ext cx="6096000" cy="649288"/>
          </a:xfrm>
        </p:spPr>
        <p:txBody>
          <a:bodyPr/>
          <a:lstStyle/>
          <a:p>
            <a:pPr eaLnBrk="1" hangingPunct="1"/>
            <a:r>
              <a:rPr lang="en-US" sz="2400" b="1" smtClean="0"/>
              <a:t/>
            </a:r>
            <a:br>
              <a:rPr lang="en-US" sz="2400" b="1" smtClean="0"/>
            </a:br>
            <a:r>
              <a:rPr lang="en-US" sz="2400" b="1" smtClean="0"/>
              <a:t> </a:t>
            </a:r>
            <a:r>
              <a:rPr lang="en-US" b="1" smtClean="0">
                <a:latin typeface="Tahoma" pitchFamily="34" charset="0"/>
              </a:rPr>
              <a:t>I. 		DISCLAIMER</a:t>
            </a:r>
            <a:endParaRPr lang="uk-UA" b="1" smtClean="0">
              <a:latin typeface="Tahoma" pitchFamily="34" charset="0"/>
            </a:endParaRPr>
          </a:p>
        </p:txBody>
      </p:sp>
      <p:sp>
        <p:nvSpPr>
          <p:cNvPr id="7171" name="Rectangle 3"/>
          <p:cNvSpPr>
            <a:spLocks noGrp="1" noChangeArrowheads="1"/>
          </p:cNvSpPr>
          <p:nvPr>
            <p:ph type="body" idx="1"/>
          </p:nvPr>
        </p:nvSpPr>
        <p:spPr>
          <a:xfrm>
            <a:off x="381000" y="1828800"/>
            <a:ext cx="7924800" cy="4572000"/>
          </a:xfrm>
        </p:spPr>
        <p:txBody>
          <a:bodyPr/>
          <a:lstStyle/>
          <a:p>
            <a:pPr algn="just" eaLnBrk="1" hangingPunct="1">
              <a:lnSpc>
                <a:spcPct val="90000"/>
              </a:lnSpc>
              <a:buFontTx/>
              <a:buNone/>
            </a:pPr>
            <a:r>
              <a:rPr lang="en-US" sz="2000" smtClean="0">
                <a:solidFill>
                  <a:srgbClr val="000000"/>
                </a:solidFill>
              </a:rPr>
              <a:t>	</a:t>
            </a:r>
            <a:r>
              <a:rPr lang="en-US" sz="2000" smtClean="0">
                <a:solidFill>
                  <a:srgbClr val="000000"/>
                </a:solidFill>
                <a:latin typeface="Tahoma" pitchFamily="34" charset="0"/>
              </a:rPr>
              <a:t>The views expressed in this presentation reflect those of various members of the OCS Advisory Board (“OCSAB”).  They should not be considered the views of any particular member of the OCSAB , the company for which a member is employed or such company’s subsidiaries or affiliates (“Companies”).  This presentation is being made available with the understanding that neither the OCSAB nor the Companies are rendering legal, accounting or other professional services or advice.</a:t>
            </a:r>
          </a:p>
          <a:p>
            <a:pPr algn="just" eaLnBrk="1" hangingPunct="1">
              <a:lnSpc>
                <a:spcPct val="90000"/>
              </a:lnSpc>
              <a:buFontTx/>
              <a:buNone/>
            </a:pPr>
            <a:endParaRPr lang="en-US" sz="2000" smtClean="0">
              <a:solidFill>
                <a:srgbClr val="000000"/>
              </a:solidFill>
              <a:latin typeface="Tahoma" pitchFamily="34" charset="0"/>
            </a:endParaRPr>
          </a:p>
          <a:p>
            <a:pPr algn="just" eaLnBrk="1" hangingPunct="1">
              <a:lnSpc>
                <a:spcPct val="90000"/>
              </a:lnSpc>
              <a:buFontTx/>
              <a:buNone/>
            </a:pPr>
            <a:r>
              <a:rPr lang="en-US" sz="2000" smtClean="0">
                <a:solidFill>
                  <a:srgbClr val="000000"/>
                </a:solidFill>
                <a:latin typeface="Tahoma" pitchFamily="34" charset="0"/>
              </a:rPr>
              <a:t>	This presentation is made available merely as a courtesy and an educational aid.  In no event does any member of the OCSAB, the OCSAB or the Companies warrant the accuracy of the information contained herein.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0"/>
            <a:ext cx="7696200" cy="1295400"/>
          </a:xfrm>
        </p:spPr>
        <p:txBody>
          <a:bodyPr/>
          <a:lstStyle/>
          <a:p>
            <a:pPr eaLnBrk="1" hangingPunct="1"/>
            <a:r>
              <a:rPr lang="en-US" sz="3200" b="1" smtClean="0">
                <a:latin typeface="Tahoma" pitchFamily="34" charset="0"/>
              </a:rPr>
              <a:t>The Gulf of Mexico OCS Lease Sale:</a:t>
            </a:r>
            <a:br>
              <a:rPr lang="en-US" sz="3200" b="1" smtClean="0">
                <a:latin typeface="Tahoma" pitchFamily="34" charset="0"/>
              </a:rPr>
            </a:br>
            <a:r>
              <a:rPr lang="en-US" sz="3200" b="1" smtClean="0">
                <a:latin typeface="Tahoma" pitchFamily="34" charset="0"/>
              </a:rPr>
              <a:t>Evaluation of High Bids</a:t>
            </a:r>
          </a:p>
        </p:txBody>
      </p:sp>
      <p:sp>
        <p:nvSpPr>
          <p:cNvPr id="33795" name="Rectangle 3"/>
          <p:cNvSpPr>
            <a:spLocks noGrp="1" noChangeArrowheads="1"/>
          </p:cNvSpPr>
          <p:nvPr>
            <p:ph type="body" idx="1"/>
          </p:nvPr>
        </p:nvSpPr>
        <p:spPr>
          <a:xfrm>
            <a:off x="457200" y="1412875"/>
            <a:ext cx="8220075" cy="5111750"/>
          </a:xfrm>
        </p:spPr>
        <p:txBody>
          <a:bodyPr/>
          <a:lstStyle/>
          <a:p>
            <a:pPr marL="381000" indent="-381000" eaLnBrk="1" hangingPunct="1">
              <a:lnSpc>
                <a:spcPct val="90000"/>
              </a:lnSpc>
              <a:buFontTx/>
              <a:buNone/>
            </a:pPr>
            <a:r>
              <a:rPr lang="en-US" sz="2200" smtClean="0">
                <a:solidFill>
                  <a:srgbClr val="000000"/>
                </a:solidFill>
              </a:rPr>
              <a:t>	</a:t>
            </a:r>
            <a:r>
              <a:rPr lang="en-US" sz="2000" smtClean="0">
                <a:solidFill>
                  <a:srgbClr val="000000"/>
                </a:solidFill>
                <a:latin typeface="Tahoma" pitchFamily="34" charset="0"/>
              </a:rPr>
              <a:t>The BOEM will first conduct a Phase I evaluation and will award leases for those blocks where: </a:t>
            </a:r>
          </a:p>
          <a:p>
            <a:pPr marL="381000" indent="-381000" eaLnBrk="1" hangingPunct="1">
              <a:lnSpc>
                <a:spcPct val="90000"/>
              </a:lnSpc>
              <a:buFontTx/>
              <a:buNone/>
            </a:pPr>
            <a:endParaRPr lang="en-US" sz="2000" smtClean="0">
              <a:solidFill>
                <a:srgbClr val="000000"/>
              </a:solidFill>
              <a:latin typeface="Tahoma" pitchFamily="34" charset="0"/>
            </a:endParaRPr>
          </a:p>
          <a:p>
            <a:pPr marL="800100" lvl="1" indent="-342900" eaLnBrk="1" hangingPunct="1">
              <a:lnSpc>
                <a:spcPct val="90000"/>
              </a:lnSpc>
              <a:buFontTx/>
              <a:buAutoNum type="arabicParenR"/>
            </a:pPr>
            <a:r>
              <a:rPr lang="en-US" sz="2000" smtClean="0">
                <a:solidFill>
                  <a:srgbClr val="000000"/>
                </a:solidFill>
                <a:latin typeface="Tahoma" pitchFamily="34" charset="0"/>
              </a:rPr>
              <a:t>competitive market forces can be relied upon to ensure receipt of fair market value (generally, 3 or more competitive bids on a block); or</a:t>
            </a:r>
          </a:p>
          <a:p>
            <a:pPr marL="381000" indent="-381000" eaLnBrk="1" hangingPunct="1">
              <a:lnSpc>
                <a:spcPct val="90000"/>
              </a:lnSpc>
              <a:buFontTx/>
              <a:buAutoNum type="arabicParenR"/>
            </a:pPr>
            <a:endParaRPr lang="en-US" sz="2000" smtClean="0">
              <a:solidFill>
                <a:srgbClr val="000000"/>
              </a:solidFill>
              <a:latin typeface="Tahoma" pitchFamily="34" charset="0"/>
            </a:endParaRPr>
          </a:p>
          <a:p>
            <a:pPr marL="800100" lvl="1" indent="-342900" eaLnBrk="1" hangingPunct="1">
              <a:lnSpc>
                <a:spcPct val="90000"/>
              </a:lnSpc>
              <a:buFontTx/>
              <a:buNone/>
            </a:pPr>
            <a:r>
              <a:rPr lang="en-US" sz="2000" smtClean="0">
                <a:solidFill>
                  <a:srgbClr val="000000"/>
                </a:solidFill>
                <a:latin typeface="Tahoma" pitchFamily="34" charset="0"/>
              </a:rPr>
              <a:t>2)	the BOEM evaluation does not indicate an economically viable prospect.</a:t>
            </a:r>
          </a:p>
          <a:p>
            <a:pPr marL="381000" indent="-381000" eaLnBrk="1" hangingPunct="1">
              <a:lnSpc>
                <a:spcPct val="90000"/>
              </a:lnSpc>
              <a:buFontTx/>
              <a:buAutoNum type="arabicParenR"/>
            </a:pPr>
            <a:endParaRPr lang="en-US" sz="2000" smtClean="0">
              <a:solidFill>
                <a:srgbClr val="000000"/>
              </a:solidFill>
              <a:latin typeface="Tahoma" pitchFamily="34" charset="0"/>
            </a:endParaRPr>
          </a:p>
          <a:p>
            <a:pPr marL="381000" indent="-381000" eaLnBrk="1" hangingPunct="1">
              <a:lnSpc>
                <a:spcPct val="90000"/>
              </a:lnSpc>
              <a:buFontTx/>
              <a:buNone/>
            </a:pPr>
            <a:r>
              <a:rPr lang="en-US" sz="2000" smtClean="0">
                <a:solidFill>
                  <a:srgbClr val="000000"/>
                </a:solidFill>
                <a:latin typeface="Tahoma" pitchFamily="34" charset="0"/>
              </a:rPr>
              <a:t>	All blocks not awarded in Phase I are deferred to Phase II.  In Phase II, the BOEM will perform its own economic valuation and determine if the high bid represents fair market value.</a:t>
            </a:r>
          </a:p>
          <a:p>
            <a:pPr marL="381000" indent="-381000" eaLnBrk="1" hangingPunct="1">
              <a:lnSpc>
                <a:spcPct val="90000"/>
              </a:lnSpc>
              <a:buFontTx/>
              <a:buNone/>
            </a:pPr>
            <a:endParaRPr lang="en-US" sz="2000" smtClean="0">
              <a:solidFill>
                <a:srgbClr val="000000"/>
              </a:solidFill>
              <a:latin typeface="Tahoma" pitchFamily="34" charset="0"/>
            </a:endParaRPr>
          </a:p>
          <a:p>
            <a:pPr marL="381000" indent="-381000" eaLnBrk="1" hangingPunct="1">
              <a:lnSpc>
                <a:spcPct val="90000"/>
              </a:lnSpc>
              <a:buFontTx/>
              <a:buNone/>
            </a:pPr>
            <a:r>
              <a:rPr lang="en-US" sz="2000" smtClean="0">
                <a:solidFill>
                  <a:srgbClr val="000000"/>
                </a:solidFill>
                <a:latin typeface="Tahoma" pitchFamily="34" charset="0"/>
              </a:rPr>
              <a:t>	The BOEM will reject on average 5% of the high bids</a:t>
            </a:r>
            <a:r>
              <a:rPr lang="en-US" sz="2200" smtClean="0">
                <a:solidFill>
                  <a:srgbClr val="000000"/>
                </a:solidFill>
              </a:rPr>
              <a:t>.</a:t>
            </a:r>
          </a:p>
          <a:p>
            <a:pPr marL="381000" indent="-381000" eaLnBrk="1" hangingPunct="1">
              <a:lnSpc>
                <a:spcPct val="90000"/>
              </a:lnSpc>
              <a:buFontTx/>
              <a:buNone/>
            </a:pPr>
            <a:endParaRPr lang="en-US" sz="20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727075" y="2133600"/>
            <a:ext cx="74231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3600" b="1">
                <a:solidFill>
                  <a:srgbClr val="000000"/>
                </a:solidFill>
              </a:rPr>
              <a:t>Gulf of Mexico Lease Form and </a:t>
            </a:r>
          </a:p>
          <a:p>
            <a:pPr algn="ctr"/>
            <a:r>
              <a:rPr lang="en-US" sz="3600" b="1">
                <a:solidFill>
                  <a:srgbClr val="000000"/>
                </a:solidFill>
              </a:rPr>
              <a:t>Lease Terms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5105400" y="228600"/>
          <a:ext cx="3581400" cy="1976438"/>
        </p:xfrm>
        <a:graphic>
          <a:graphicData uri="http://schemas.openxmlformats.org/drawingml/2006/table">
            <a:tbl>
              <a:tblPr/>
              <a:tblGrid>
                <a:gridCol w="1790700"/>
                <a:gridCol w="1790700"/>
              </a:tblGrid>
              <a:tr h="4826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Office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New Orleans, LA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Serial Number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OCS-G 33115</a:t>
                      </a: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Cash Bonus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$1,230,200.00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Rental Rate per acre, hectare or fraction thereof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See Addendum</a:t>
                      </a: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0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Minimum royalty rate per acre, hectare or fraction thereof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$7.00 per acre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Royalty Rate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18 ¾ percent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Profit share rate</a:t>
                      </a:r>
                    </a:p>
                  </a:txBody>
                  <a:tcPr marT="45727" marB="45727"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cxnSp>
        <p:nvCxnSpPr>
          <p:cNvPr id="8" name="Straight Connector 7"/>
          <p:cNvCxnSpPr/>
          <p:nvPr/>
        </p:nvCxnSpPr>
        <p:spPr>
          <a:xfrm>
            <a:off x="6934200" y="2133600"/>
            <a:ext cx="175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855" name="TextBox 12"/>
          <p:cNvSpPr txBox="1">
            <a:spLocks noChangeArrowheads="1"/>
          </p:cNvSpPr>
          <p:nvPr/>
        </p:nvSpPr>
        <p:spPr bwMode="auto">
          <a:xfrm>
            <a:off x="304800" y="228600"/>
            <a:ext cx="4648200" cy="220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n-US" sz="1400">
                <a:latin typeface="Times New Roman" pitchFamily="18" charset="0"/>
                <a:cs typeface="Times New Roman" pitchFamily="18" charset="0"/>
              </a:rPr>
              <a:t>UNITED STATES</a:t>
            </a:r>
          </a:p>
          <a:p>
            <a:pPr algn="ctr" eaLnBrk="1" hangingPunct="1"/>
            <a:r>
              <a:rPr lang="en-US" sz="1400">
                <a:solidFill>
                  <a:srgbClr val="000000"/>
                </a:solidFill>
                <a:latin typeface="Times New Roman" pitchFamily="18" charset="0"/>
                <a:cs typeface="Times New Roman" pitchFamily="18" charset="0"/>
              </a:rPr>
              <a:t>DEPARTMENT OF THE INTERIOR</a:t>
            </a:r>
          </a:p>
          <a:p>
            <a:pPr algn="ctr" eaLnBrk="1" hangingPunct="1"/>
            <a:r>
              <a:rPr lang="en-US" sz="1400">
                <a:solidFill>
                  <a:srgbClr val="000000"/>
                </a:solidFill>
                <a:latin typeface="Times New Roman" pitchFamily="18" charset="0"/>
                <a:cs typeface="Times New Roman" pitchFamily="18" charset="0"/>
              </a:rPr>
              <a:t>MINERALS MANAGEMENT SERVICE</a:t>
            </a:r>
          </a:p>
          <a:p>
            <a:pPr algn="ctr" eaLnBrk="1" hangingPunct="1"/>
            <a:r>
              <a:rPr lang="en-US" sz="1400" b="1">
                <a:solidFill>
                  <a:srgbClr val="000000"/>
                </a:solidFill>
                <a:latin typeface="Times New Roman" pitchFamily="18" charset="0"/>
                <a:cs typeface="Times New Roman" pitchFamily="18" charset="0"/>
              </a:rPr>
              <a:t>OIL AND GAS LEASE OF </a:t>
            </a:r>
          </a:p>
          <a:p>
            <a:pPr algn="ctr" eaLnBrk="1" hangingPunct="1"/>
            <a:r>
              <a:rPr lang="en-US" sz="1400" b="1">
                <a:solidFill>
                  <a:srgbClr val="000000"/>
                </a:solidFill>
                <a:latin typeface="Times New Roman" pitchFamily="18" charset="0"/>
                <a:cs typeface="Times New Roman" pitchFamily="18" charset="0"/>
              </a:rPr>
              <a:t>SUBMERGED LANDS UNDER THE</a:t>
            </a:r>
          </a:p>
          <a:p>
            <a:pPr algn="ctr" eaLnBrk="1" hangingPunct="1"/>
            <a:r>
              <a:rPr lang="en-US" sz="1400" b="1">
                <a:solidFill>
                  <a:srgbClr val="000000"/>
                </a:solidFill>
                <a:latin typeface="Times New Roman" pitchFamily="18" charset="0"/>
                <a:cs typeface="Times New Roman" pitchFamily="18" charset="0"/>
              </a:rPr>
              <a:t>OUTER CONTINENTAL SHELF LANDS ACT</a:t>
            </a:r>
          </a:p>
          <a:p>
            <a:pPr eaLnBrk="1" hangingPunct="1"/>
            <a:endParaRPr lang="en-US">
              <a:solidFill>
                <a:srgbClr val="000000"/>
              </a:solidFill>
              <a:latin typeface="Arial" pitchFamily="34" charset="0"/>
            </a:endParaRPr>
          </a:p>
          <a:p>
            <a:pPr algn="ctr" eaLnBrk="1" hangingPunct="1"/>
            <a:r>
              <a:rPr lang="en-US" sz="1100" i="1">
                <a:solidFill>
                  <a:srgbClr val="000000"/>
                </a:solidFill>
                <a:latin typeface="Arial" pitchFamily="34" charset="0"/>
              </a:rPr>
              <a:t>This form does not constitute an information collection as </a:t>
            </a:r>
          </a:p>
          <a:p>
            <a:pPr algn="ctr" eaLnBrk="1" hangingPunct="1"/>
            <a:r>
              <a:rPr lang="en-US" sz="1100" i="1">
                <a:solidFill>
                  <a:srgbClr val="000000"/>
                </a:solidFill>
                <a:latin typeface="Arial" pitchFamily="34" charset="0"/>
              </a:rPr>
              <a:t>Defined by 44 U.S. C. 3502 and therefore does not require</a:t>
            </a:r>
          </a:p>
          <a:p>
            <a:pPr algn="ctr" eaLnBrk="1" hangingPunct="1"/>
            <a:r>
              <a:rPr lang="en-US" sz="1100" i="1">
                <a:solidFill>
                  <a:srgbClr val="000000"/>
                </a:solidFill>
                <a:latin typeface="Arial" pitchFamily="34" charset="0"/>
              </a:rPr>
              <a:t> approval by the Office of Management and Budget.</a:t>
            </a:r>
          </a:p>
        </p:txBody>
      </p:sp>
      <p:cxnSp>
        <p:nvCxnSpPr>
          <p:cNvPr id="15" name="Straight Connector 14"/>
          <p:cNvCxnSpPr/>
          <p:nvPr/>
        </p:nvCxnSpPr>
        <p:spPr>
          <a:xfrm>
            <a:off x="381000" y="2514600"/>
            <a:ext cx="830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 y="2590800"/>
            <a:ext cx="830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858" name="TextBox 19"/>
          <p:cNvSpPr txBox="1">
            <a:spLocks noChangeArrowheads="1"/>
          </p:cNvSpPr>
          <p:nvPr/>
        </p:nvSpPr>
        <p:spPr bwMode="auto">
          <a:xfrm>
            <a:off x="228600" y="2743200"/>
            <a:ext cx="8763000" cy="429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just" eaLnBrk="1" hangingPunct="1"/>
            <a:r>
              <a:rPr lang="en-US" sz="1200">
                <a:solidFill>
                  <a:srgbClr val="000000"/>
                </a:solidFill>
                <a:latin typeface="Times New Roman" pitchFamily="18" charset="0"/>
                <a:cs typeface="Times New Roman" pitchFamily="18" charset="0"/>
              </a:rPr>
              <a:t>This lease is effective as of 	</a:t>
            </a:r>
            <a:r>
              <a:rPr lang="en-US" sz="1600" b="1">
                <a:solidFill>
                  <a:srgbClr val="000000"/>
                </a:solidFill>
                <a:latin typeface="Times New Roman" pitchFamily="18" charset="0"/>
                <a:cs typeface="Times New Roman" pitchFamily="18" charset="0"/>
              </a:rPr>
              <a:t>JUN 01 2009</a:t>
            </a:r>
            <a:r>
              <a:rPr lang="en-US" sz="1200">
                <a:solidFill>
                  <a:srgbClr val="000000"/>
                </a:solidFill>
                <a:latin typeface="Times New Roman" pitchFamily="18" charset="0"/>
                <a:cs typeface="Times New Roman" pitchFamily="18" charset="0"/>
              </a:rPr>
              <a:t>    (hereinafter called the “Effective Date”) and shall continue for an initial period of    </a:t>
            </a:r>
            <a:r>
              <a:rPr lang="en-US" sz="1600" b="1">
                <a:solidFill>
                  <a:srgbClr val="000000"/>
                </a:solidFill>
                <a:latin typeface="Times New Roman" pitchFamily="18" charset="0"/>
                <a:cs typeface="Times New Roman" pitchFamily="18" charset="0"/>
              </a:rPr>
              <a:t>five</a:t>
            </a:r>
            <a:r>
              <a:rPr lang="en-US" sz="1400" b="1">
                <a:solidFill>
                  <a:srgbClr val="000000"/>
                </a:solidFill>
                <a:latin typeface="Times New Roman" pitchFamily="18" charset="0"/>
                <a:cs typeface="Times New Roman" pitchFamily="18" charset="0"/>
              </a:rPr>
              <a:t>     </a:t>
            </a:r>
            <a:r>
              <a:rPr lang="en-US" sz="1200">
                <a:solidFill>
                  <a:srgbClr val="000000"/>
                </a:solidFill>
                <a:latin typeface="Times New Roman" pitchFamily="18" charset="0"/>
                <a:cs typeface="Times New Roman" pitchFamily="18" charset="0"/>
              </a:rPr>
              <a:t>years (hereinafter called the “Initial Period”) by and between the United States of America (hereinafter called the “Lessor”), by the Regional Director, Gulf of Mexico OCS Region, Minerals Management Service, its authorized officer, and </a:t>
            </a:r>
          </a:p>
          <a:p>
            <a:pPr eaLnBrk="1" hangingPunct="1"/>
            <a:endParaRPr lang="en-US" sz="1200">
              <a:solidFill>
                <a:srgbClr val="000000"/>
              </a:solidFill>
              <a:latin typeface="Times New Roman" pitchFamily="18" charset="0"/>
              <a:cs typeface="Times New Roman" pitchFamily="18" charset="0"/>
            </a:endParaRPr>
          </a:p>
          <a:p>
            <a:pPr eaLnBrk="1" hangingPunct="1"/>
            <a:r>
              <a:rPr lang="en-US" sz="1400" b="1">
                <a:solidFill>
                  <a:srgbClr val="000000"/>
                </a:solidFill>
                <a:latin typeface="Times New Roman" pitchFamily="18" charset="0"/>
                <a:cs typeface="Times New Roman" pitchFamily="18" charset="0"/>
              </a:rPr>
              <a:t>Walter Oil &amp; Gas Corporation				33.33%</a:t>
            </a:r>
          </a:p>
          <a:p>
            <a:pPr eaLnBrk="1" hangingPunct="1"/>
            <a:endParaRPr lang="en-US" sz="1400" b="1">
              <a:solidFill>
                <a:srgbClr val="000000"/>
              </a:solidFill>
              <a:latin typeface="Times New Roman" pitchFamily="18" charset="0"/>
              <a:cs typeface="Times New Roman" pitchFamily="18" charset="0"/>
            </a:endParaRPr>
          </a:p>
          <a:p>
            <a:pPr eaLnBrk="1" hangingPunct="1"/>
            <a:r>
              <a:rPr lang="en-US" sz="1400" b="1">
                <a:solidFill>
                  <a:srgbClr val="000000"/>
                </a:solidFill>
                <a:latin typeface="Times New Roman" pitchFamily="18" charset="0"/>
                <a:cs typeface="Times New Roman" pitchFamily="18" charset="0"/>
              </a:rPr>
              <a:t>Mariner Energy, Inc.					66.67%</a:t>
            </a:r>
          </a:p>
          <a:p>
            <a:pPr eaLnBrk="1" hangingPunct="1"/>
            <a:endParaRPr lang="en-US" sz="1600" b="1">
              <a:solidFill>
                <a:srgbClr val="000000"/>
              </a:solidFill>
              <a:latin typeface="Times New Roman" pitchFamily="18" charset="0"/>
              <a:cs typeface="Times New Roman" pitchFamily="18" charset="0"/>
            </a:endParaRPr>
          </a:p>
          <a:p>
            <a:pPr eaLnBrk="1" hangingPunct="1"/>
            <a:r>
              <a:rPr lang="en-US" sz="1200">
                <a:solidFill>
                  <a:srgbClr val="000000"/>
                </a:solidFill>
                <a:latin typeface="Times New Roman" pitchFamily="18" charset="0"/>
                <a:cs typeface="Times New Roman" pitchFamily="18" charset="0"/>
              </a:rPr>
              <a:t>(hereinafter called the “Lessee”).  In consideration of any cash payment heretofore made by the Lessee to the Lessor and in consideration of the promises, terms, conditions, and covenants contained herein, including the Stipulation(s) numbered </a:t>
            </a:r>
            <a:r>
              <a:rPr lang="en-US" sz="1400" b="1">
                <a:solidFill>
                  <a:srgbClr val="000000"/>
                </a:solidFill>
                <a:latin typeface="Times New Roman" pitchFamily="18" charset="0"/>
                <a:cs typeface="Times New Roman" pitchFamily="18" charset="0"/>
              </a:rPr>
              <a:t>3 and 8 </a:t>
            </a:r>
            <a:r>
              <a:rPr lang="en-US" sz="1100">
                <a:solidFill>
                  <a:srgbClr val="000000"/>
                </a:solidFill>
                <a:latin typeface="Times New Roman" pitchFamily="18" charset="0"/>
                <a:cs typeface="Times New Roman" pitchFamily="18" charset="0"/>
              </a:rPr>
              <a:t>attached hereto, the Lessee and Lessor agree as follows: </a:t>
            </a:r>
          </a:p>
          <a:p>
            <a:pPr eaLnBrk="1" hangingPunct="1"/>
            <a:endParaRPr lang="en-US" sz="1100">
              <a:solidFill>
                <a:srgbClr val="000000"/>
              </a:solidFill>
              <a:latin typeface="Times New Roman" pitchFamily="18" charset="0"/>
              <a:cs typeface="Times New Roman" pitchFamily="18" charset="0"/>
            </a:endParaRPr>
          </a:p>
          <a:p>
            <a:pPr eaLnBrk="1" hangingPunct="1"/>
            <a:r>
              <a:rPr lang="en-US" sz="1100" b="1">
                <a:solidFill>
                  <a:srgbClr val="000000"/>
                </a:solidFill>
                <a:latin typeface="Times New Roman" pitchFamily="18" charset="0"/>
                <a:cs typeface="Times New Roman" pitchFamily="18" charset="0"/>
              </a:rPr>
              <a:t>Sec. 1.  </a:t>
            </a:r>
            <a:r>
              <a:rPr lang="en-US" sz="1100" b="1" u="sng">
                <a:solidFill>
                  <a:srgbClr val="000000"/>
                </a:solidFill>
                <a:latin typeface="Times New Roman" pitchFamily="18" charset="0"/>
                <a:cs typeface="Times New Roman" pitchFamily="18" charset="0"/>
              </a:rPr>
              <a:t>Statutes and Regulations</a:t>
            </a:r>
            <a:r>
              <a:rPr lang="en-US" sz="1100">
                <a:solidFill>
                  <a:srgbClr val="000000"/>
                </a:solidFill>
                <a:latin typeface="Times New Roman" pitchFamily="18" charset="0"/>
                <a:cs typeface="Times New Roman" pitchFamily="18" charset="0"/>
              </a:rPr>
              <a:t>.  This leases is issued  pursuant to the Outer Continental Shelf Lands Act of August 7, 1953.  The lease is issued subject to the Act; all reulations issued pursuant to the Act and in existence upon the Effective Date of this lease.</a:t>
            </a:r>
          </a:p>
          <a:p>
            <a:pPr eaLnBrk="1" hangingPunct="1"/>
            <a:endParaRPr lang="en-US" sz="1100">
              <a:solidFill>
                <a:srgbClr val="000000"/>
              </a:solidFill>
              <a:latin typeface="Times New Roman" pitchFamily="18" charset="0"/>
              <a:cs typeface="Times New Roman" pitchFamily="18" charset="0"/>
            </a:endParaRPr>
          </a:p>
          <a:p>
            <a:pPr eaLnBrk="1" hangingPunct="1"/>
            <a:r>
              <a:rPr lang="en-US" sz="1100" b="1">
                <a:solidFill>
                  <a:srgbClr val="000000"/>
                </a:solidFill>
                <a:latin typeface="Times New Roman" pitchFamily="18" charset="0"/>
                <a:cs typeface="Times New Roman" pitchFamily="18" charset="0"/>
              </a:rPr>
              <a:t>Sec. 2.  </a:t>
            </a:r>
            <a:r>
              <a:rPr lang="en-US" sz="1100" b="1" u="sng">
                <a:solidFill>
                  <a:srgbClr val="000000"/>
                </a:solidFill>
                <a:latin typeface="Times New Roman" pitchFamily="18" charset="0"/>
                <a:cs typeface="Times New Roman" pitchFamily="18" charset="0"/>
              </a:rPr>
              <a:t>Rights of Lessee.   </a:t>
            </a:r>
            <a:r>
              <a:rPr lang="en-US" sz="1100">
                <a:solidFill>
                  <a:srgbClr val="000000"/>
                </a:solidFill>
                <a:latin typeface="Times New Roman" pitchFamily="18" charset="0"/>
                <a:cs typeface="Times New Roman" pitchFamily="18" charset="0"/>
              </a:rPr>
              <a:t>The Lessor hereby grants and leases to the Lessee the exclusive right and privilege to drill for , develop, and produce oil and gas resources in the submerged lands of the Outer Continental Shelf containing approximately </a:t>
            </a:r>
            <a:r>
              <a:rPr lang="en-US" sz="1400" b="1">
                <a:solidFill>
                  <a:srgbClr val="000000"/>
                </a:solidFill>
                <a:latin typeface="Times New Roman" pitchFamily="18" charset="0"/>
                <a:cs typeface="Times New Roman" pitchFamily="18" charset="0"/>
              </a:rPr>
              <a:t>5,000.000000 </a:t>
            </a:r>
            <a:r>
              <a:rPr lang="en-US" sz="1100">
                <a:solidFill>
                  <a:srgbClr val="000000"/>
                </a:solidFill>
                <a:latin typeface="Times New Roman" pitchFamily="18" charset="0"/>
                <a:cs typeface="Times New Roman" pitchFamily="18" charset="0"/>
              </a:rPr>
              <a:t>acres described as follows</a:t>
            </a:r>
            <a:r>
              <a:rPr lang="en-US" sz="1100" b="1">
                <a:solidFill>
                  <a:srgbClr val="000000"/>
                </a:solidFill>
                <a:latin typeface="Times New Roman" pitchFamily="18" charset="0"/>
                <a:cs typeface="Times New Roman" pitchFamily="18" charset="0"/>
              </a:rPr>
              <a:t>: </a:t>
            </a:r>
          </a:p>
          <a:p>
            <a:pPr eaLnBrk="1" hangingPunct="1"/>
            <a:endParaRPr lang="en-US" sz="1100" b="1" u="sng">
              <a:solidFill>
                <a:srgbClr val="000000"/>
              </a:solidFill>
              <a:latin typeface="Times New Roman" pitchFamily="18" charset="0"/>
              <a:cs typeface="Times New Roman" pitchFamily="18" charset="0"/>
            </a:endParaRPr>
          </a:p>
          <a:p>
            <a:pPr eaLnBrk="1" hangingPunct="1"/>
            <a:r>
              <a:rPr lang="en-US" sz="1400" b="1">
                <a:solidFill>
                  <a:srgbClr val="000000"/>
                </a:solidFill>
                <a:latin typeface="Times New Roman" pitchFamily="18" charset="0"/>
                <a:cs typeface="Times New Roman" pitchFamily="18" charset="0"/>
              </a:rPr>
              <a:t>All of Block 318, South Timbalier Area, South Addition, OCS Leasing Map, Louisiana Map No. 6A</a:t>
            </a:r>
          </a:p>
          <a:p>
            <a:pPr eaLnBrk="1" hangingPunct="1"/>
            <a:endParaRPr lang="en-US" sz="1600" b="1">
              <a:solidFill>
                <a:srgbClr val="000000"/>
              </a:solidFill>
              <a:latin typeface="Times New Roman" pitchFamily="18" charset="0"/>
              <a:cs typeface="Times New Roman" pitchFamily="18" charset="0"/>
            </a:endParaRPr>
          </a:p>
          <a:p>
            <a:pPr eaLnBrk="1" hangingPunct="1"/>
            <a:endParaRPr lang="en-US" sz="1600" b="1">
              <a:solidFill>
                <a:srgbClr val="000000"/>
              </a:solidFill>
              <a:latin typeface="Times New Roman" pitchFamily="18" charset="0"/>
              <a:cs typeface="Times New Roman" pitchFamily="18" charset="0"/>
            </a:endParaRPr>
          </a:p>
        </p:txBody>
      </p:sp>
      <p:grpSp>
        <p:nvGrpSpPr>
          <p:cNvPr id="35859" name="Group 25"/>
          <p:cNvGrpSpPr>
            <a:grpSpLocks/>
          </p:cNvGrpSpPr>
          <p:nvPr/>
        </p:nvGrpSpPr>
        <p:grpSpPr bwMode="auto">
          <a:xfrm>
            <a:off x="4114800" y="685800"/>
            <a:ext cx="1143000" cy="533400"/>
            <a:chOff x="4267200" y="685800"/>
            <a:chExt cx="990600" cy="533400"/>
          </a:xfrm>
        </p:grpSpPr>
        <p:sp>
          <p:nvSpPr>
            <p:cNvPr id="21" name="Right Arrow Callout 20"/>
            <p:cNvSpPr/>
            <p:nvPr/>
          </p:nvSpPr>
          <p:spPr>
            <a:xfrm>
              <a:off x="4342871" y="685800"/>
              <a:ext cx="914929" cy="533400"/>
            </a:xfrm>
            <a:prstGeom prst="rightArrowCallou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75" name="TextBox 21"/>
            <p:cNvSpPr txBox="1">
              <a:spLocks noChangeArrowheads="1"/>
            </p:cNvSpPr>
            <p:nvPr/>
          </p:nvSpPr>
          <p:spPr bwMode="auto">
            <a:xfrm>
              <a:off x="4267200" y="838200"/>
              <a:ext cx="79248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400" b="1">
                  <a:solidFill>
                    <a:srgbClr val="0070C0"/>
                  </a:solidFill>
                  <a:latin typeface="Times New Roman" pitchFamily="18" charset="0"/>
                  <a:cs typeface="Times New Roman" pitchFamily="18" charset="0"/>
                </a:rPr>
                <a:t>   Bonus</a:t>
              </a:r>
            </a:p>
          </p:txBody>
        </p:sp>
      </p:grpSp>
      <p:grpSp>
        <p:nvGrpSpPr>
          <p:cNvPr id="35860" name="Group 24"/>
          <p:cNvGrpSpPr>
            <a:grpSpLocks/>
          </p:cNvGrpSpPr>
          <p:nvPr/>
        </p:nvGrpSpPr>
        <p:grpSpPr bwMode="auto">
          <a:xfrm>
            <a:off x="7924800" y="1371600"/>
            <a:ext cx="1219200" cy="685800"/>
            <a:chOff x="7924800" y="1371600"/>
            <a:chExt cx="1066800" cy="685800"/>
          </a:xfrm>
        </p:grpSpPr>
        <p:sp>
          <p:nvSpPr>
            <p:cNvPr id="23" name="Left Arrow Callout 22"/>
            <p:cNvSpPr/>
            <p:nvPr/>
          </p:nvSpPr>
          <p:spPr>
            <a:xfrm>
              <a:off x="7924800" y="1447800"/>
              <a:ext cx="914003" cy="609600"/>
            </a:xfrm>
            <a:prstGeom prst="leftArrowCallou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73" name="TextBox 23"/>
            <p:cNvSpPr txBox="1">
              <a:spLocks noChangeArrowheads="1"/>
            </p:cNvSpPr>
            <p:nvPr/>
          </p:nvSpPr>
          <p:spPr bwMode="auto">
            <a:xfrm>
              <a:off x="8191500" y="1371600"/>
              <a:ext cx="8001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400" b="1">
                  <a:solidFill>
                    <a:srgbClr val="0070C0"/>
                  </a:solidFill>
                  <a:latin typeface="Arial" pitchFamily="34" charset="0"/>
                </a:rPr>
                <a:t>          </a:t>
              </a:r>
              <a:r>
                <a:rPr lang="en-US" sz="1400" b="1">
                  <a:solidFill>
                    <a:srgbClr val="0070C0"/>
                  </a:solidFill>
                  <a:latin typeface="Times New Roman" pitchFamily="18" charset="0"/>
                  <a:cs typeface="Times New Roman" pitchFamily="18" charset="0"/>
                </a:rPr>
                <a:t>Royalty</a:t>
              </a:r>
            </a:p>
          </p:txBody>
        </p:sp>
      </p:grpSp>
      <p:grpSp>
        <p:nvGrpSpPr>
          <p:cNvPr id="35861" name="Group 28"/>
          <p:cNvGrpSpPr>
            <a:grpSpLocks/>
          </p:cNvGrpSpPr>
          <p:nvPr/>
        </p:nvGrpSpPr>
        <p:grpSpPr bwMode="auto">
          <a:xfrm>
            <a:off x="4343400" y="1752600"/>
            <a:ext cx="914400" cy="609600"/>
            <a:chOff x="4419600" y="1600200"/>
            <a:chExt cx="914400" cy="914400"/>
          </a:xfrm>
        </p:grpSpPr>
        <p:sp>
          <p:nvSpPr>
            <p:cNvPr id="27" name="Right Arrow Callout 26"/>
            <p:cNvSpPr/>
            <p:nvPr/>
          </p:nvSpPr>
          <p:spPr>
            <a:xfrm>
              <a:off x="4419600" y="1600200"/>
              <a:ext cx="914400" cy="914400"/>
            </a:xfrm>
            <a:prstGeom prst="rightArrowCallou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71" name="TextBox 27"/>
            <p:cNvSpPr txBox="1">
              <a:spLocks noChangeArrowheads="1"/>
            </p:cNvSpPr>
            <p:nvPr/>
          </p:nvSpPr>
          <p:spPr bwMode="auto">
            <a:xfrm>
              <a:off x="4419600" y="1828800"/>
              <a:ext cx="609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b="1">
                  <a:solidFill>
                    <a:srgbClr val="0070C0"/>
                  </a:solidFill>
                  <a:latin typeface="Times New Roman" pitchFamily="18" charset="0"/>
                  <a:cs typeface="Times New Roman" pitchFamily="18" charset="0"/>
                </a:rPr>
                <a:t>Rent</a:t>
              </a:r>
            </a:p>
          </p:txBody>
        </p:sp>
      </p:grpSp>
      <p:grpSp>
        <p:nvGrpSpPr>
          <p:cNvPr id="35862" name="Group 31"/>
          <p:cNvGrpSpPr>
            <a:grpSpLocks/>
          </p:cNvGrpSpPr>
          <p:nvPr/>
        </p:nvGrpSpPr>
        <p:grpSpPr bwMode="auto">
          <a:xfrm>
            <a:off x="1600200" y="2362200"/>
            <a:ext cx="990600" cy="533400"/>
            <a:chOff x="1219200" y="2362200"/>
            <a:chExt cx="1676400" cy="533400"/>
          </a:xfrm>
        </p:grpSpPr>
        <p:sp>
          <p:nvSpPr>
            <p:cNvPr id="30" name="Down Arrow Callout 29"/>
            <p:cNvSpPr/>
            <p:nvPr/>
          </p:nvSpPr>
          <p:spPr>
            <a:xfrm>
              <a:off x="1219200" y="2362200"/>
              <a:ext cx="1676400" cy="533400"/>
            </a:xfrm>
            <a:prstGeom prst="downArrowCallou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69" name="TextBox 30"/>
            <p:cNvSpPr txBox="1">
              <a:spLocks noChangeArrowheads="1"/>
            </p:cNvSpPr>
            <p:nvPr/>
          </p:nvSpPr>
          <p:spPr bwMode="auto">
            <a:xfrm>
              <a:off x="1447800" y="2362200"/>
              <a:ext cx="1219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b="1">
                  <a:solidFill>
                    <a:srgbClr val="0070C0"/>
                  </a:solidFill>
                  <a:latin typeface="Times New Roman" pitchFamily="18" charset="0"/>
                  <a:cs typeface="Times New Roman" pitchFamily="18" charset="0"/>
                </a:rPr>
                <a:t>Term</a:t>
              </a:r>
            </a:p>
          </p:txBody>
        </p:sp>
      </p:grpSp>
      <p:grpSp>
        <p:nvGrpSpPr>
          <p:cNvPr id="35863" name="Group 34"/>
          <p:cNvGrpSpPr>
            <a:grpSpLocks/>
          </p:cNvGrpSpPr>
          <p:nvPr/>
        </p:nvGrpSpPr>
        <p:grpSpPr bwMode="auto">
          <a:xfrm>
            <a:off x="3048000" y="3581400"/>
            <a:ext cx="1295400" cy="609600"/>
            <a:chOff x="3429000" y="3505200"/>
            <a:chExt cx="1457325" cy="609600"/>
          </a:xfrm>
        </p:grpSpPr>
        <p:sp>
          <p:nvSpPr>
            <p:cNvPr id="33" name="Left Arrow Callout 32"/>
            <p:cNvSpPr/>
            <p:nvPr/>
          </p:nvSpPr>
          <p:spPr>
            <a:xfrm>
              <a:off x="3429000" y="3505200"/>
              <a:ext cx="1371600" cy="609600"/>
            </a:xfrm>
            <a:prstGeom prst="leftArrowCallout">
              <a:avLst>
                <a:gd name="adj1" fmla="val 25000"/>
                <a:gd name="adj2" fmla="val 25000"/>
                <a:gd name="adj3" fmla="val 25000"/>
                <a:gd name="adj4" fmla="val 64977"/>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67" name="TextBox 33"/>
            <p:cNvSpPr txBox="1">
              <a:spLocks noChangeArrowheads="1"/>
            </p:cNvSpPr>
            <p:nvPr/>
          </p:nvSpPr>
          <p:spPr bwMode="auto">
            <a:xfrm>
              <a:off x="3886200" y="3657600"/>
              <a:ext cx="10001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b="1">
                  <a:solidFill>
                    <a:srgbClr val="0070C0"/>
                  </a:solidFill>
                  <a:latin typeface="Times New Roman" pitchFamily="18" charset="0"/>
                  <a:cs typeface="Times New Roman" pitchFamily="18" charset="0"/>
                </a:rPr>
                <a:t> Lessee</a:t>
              </a:r>
            </a:p>
          </p:txBody>
        </p:sp>
      </p:grpSp>
      <p:sp>
        <p:nvSpPr>
          <p:cNvPr id="36" name="Left Arrow Callout 35"/>
          <p:cNvSpPr/>
          <p:nvPr/>
        </p:nvSpPr>
        <p:spPr>
          <a:xfrm>
            <a:off x="7848600" y="6096000"/>
            <a:ext cx="1143000" cy="533400"/>
          </a:xfrm>
          <a:prstGeom prst="leftArrowCallout">
            <a:avLst>
              <a:gd name="adj1" fmla="val 16111"/>
              <a:gd name="adj2" fmla="val 25000"/>
              <a:gd name="adj3" fmla="val 25000"/>
              <a:gd name="adj4" fmla="val 79095"/>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65" name="TextBox 36"/>
          <p:cNvSpPr txBox="1">
            <a:spLocks noChangeArrowheads="1"/>
          </p:cNvSpPr>
          <p:nvPr/>
        </p:nvSpPr>
        <p:spPr bwMode="auto">
          <a:xfrm>
            <a:off x="8001000" y="6019800"/>
            <a:ext cx="11430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a:latin typeface="Times New Roman" pitchFamily="18" charset="0"/>
                <a:cs typeface="Times New Roman" pitchFamily="18" charset="0"/>
              </a:rPr>
              <a:t>  </a:t>
            </a:r>
            <a:r>
              <a:rPr lang="en-US" sz="1400" b="1">
                <a:solidFill>
                  <a:srgbClr val="0070C0"/>
                </a:solidFill>
                <a:latin typeface="Times New Roman" pitchFamily="18" charset="0"/>
                <a:cs typeface="Times New Roman" pitchFamily="18" charset="0"/>
              </a:rPr>
              <a:t>Legal Description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6553200" cy="838200"/>
          </a:xfrm>
        </p:spPr>
        <p:txBody>
          <a:bodyPr/>
          <a:lstStyle/>
          <a:p>
            <a:pPr eaLnBrk="1" hangingPunct="1"/>
            <a:r>
              <a:rPr lang="en-US" b="1" smtClean="0">
                <a:latin typeface="Tahoma" pitchFamily="34" charset="0"/>
              </a:rPr>
              <a:t>OCS Lease Duration</a:t>
            </a:r>
          </a:p>
        </p:txBody>
      </p:sp>
      <p:sp>
        <p:nvSpPr>
          <p:cNvPr id="36867" name="Rectangle 3"/>
          <p:cNvSpPr>
            <a:spLocks noGrp="1" noChangeArrowheads="1"/>
          </p:cNvSpPr>
          <p:nvPr>
            <p:ph type="body" idx="1"/>
          </p:nvPr>
        </p:nvSpPr>
        <p:spPr>
          <a:xfrm>
            <a:off x="228600" y="1447800"/>
            <a:ext cx="8686800" cy="5111750"/>
          </a:xfrm>
        </p:spPr>
        <p:txBody>
          <a:bodyPr/>
          <a:lstStyle/>
          <a:p>
            <a:pPr algn="just" eaLnBrk="1" hangingPunct="1">
              <a:buFontTx/>
              <a:buNone/>
            </a:pPr>
            <a:r>
              <a:rPr lang="en-US" sz="2400" smtClean="0">
                <a:solidFill>
                  <a:srgbClr val="000000"/>
                </a:solidFill>
              </a:rPr>
              <a:t>	</a:t>
            </a:r>
            <a:r>
              <a:rPr lang="en-US" sz="2400" smtClean="0">
                <a:solidFill>
                  <a:srgbClr val="000000"/>
                </a:solidFill>
                <a:latin typeface="Tahoma" pitchFamily="34" charset="0"/>
              </a:rPr>
              <a:t>The BOEM establishes the lease terms for each lease sale.  Lease terms historically contained primary terms between 5 and 10 years depending on water depth. Historical Lease Terms were:</a:t>
            </a:r>
          </a:p>
          <a:p>
            <a:pPr algn="just" eaLnBrk="1" hangingPunct="1">
              <a:buFontTx/>
              <a:buNone/>
            </a:pPr>
            <a:endParaRPr lang="en-US" sz="2400" smtClean="0">
              <a:solidFill>
                <a:srgbClr val="000000"/>
              </a:solidFill>
              <a:latin typeface="Tahoma" pitchFamily="34" charset="0"/>
            </a:endParaRPr>
          </a:p>
          <a:p>
            <a:pPr algn="just" eaLnBrk="1" hangingPunct="1">
              <a:buFontTx/>
              <a:buNone/>
            </a:pPr>
            <a:r>
              <a:rPr lang="en-US" sz="2400" smtClean="0">
                <a:solidFill>
                  <a:srgbClr val="000000"/>
                </a:solidFill>
                <a:latin typeface="Tahoma" pitchFamily="34" charset="0"/>
              </a:rPr>
              <a:t>	5 year term – water depths less than 400 meters</a:t>
            </a:r>
          </a:p>
          <a:p>
            <a:pPr algn="just" eaLnBrk="1" hangingPunct="1">
              <a:buFontTx/>
              <a:buNone/>
            </a:pPr>
            <a:r>
              <a:rPr lang="en-US" sz="2400" smtClean="0">
                <a:solidFill>
                  <a:srgbClr val="000000"/>
                </a:solidFill>
                <a:latin typeface="Tahoma" pitchFamily="34" charset="0"/>
              </a:rPr>
              <a:t>	8 year term – water depths from 400 meters to 800 meters</a:t>
            </a:r>
          </a:p>
          <a:p>
            <a:pPr algn="just" eaLnBrk="1" hangingPunct="1">
              <a:buFontTx/>
              <a:buNone/>
            </a:pPr>
            <a:r>
              <a:rPr lang="en-US" sz="2400" smtClean="0">
                <a:solidFill>
                  <a:srgbClr val="000000"/>
                </a:solidFill>
                <a:latin typeface="Tahoma" pitchFamily="34" charset="0"/>
              </a:rPr>
              <a:t>	10 year term – water depths greater than 800 meters</a:t>
            </a:r>
          </a:p>
          <a:p>
            <a:pPr algn="just" eaLnBrk="1" hangingPunct="1">
              <a:buFontTx/>
              <a:buNone/>
            </a:pPr>
            <a:endParaRPr lang="en-US" sz="2400" smtClean="0">
              <a:solidFill>
                <a:srgbClr val="000000"/>
              </a:solidFill>
              <a:latin typeface="Tahoma" pitchFamily="34" charset="0"/>
            </a:endParaRPr>
          </a:p>
          <a:p>
            <a:pPr algn="just" eaLnBrk="1" hangingPunct="1">
              <a:buFontTx/>
              <a:buNone/>
            </a:pPr>
            <a:r>
              <a:rPr lang="en-US" sz="2400" smtClean="0">
                <a:solidFill>
                  <a:srgbClr val="000000"/>
                </a:solidFill>
                <a:latin typeface="Tahoma" pitchFamily="34" charset="0"/>
              </a:rPr>
              <a:t>	However, effective for Central Sale 213, held March 17, 2010, the BOEM reduced the primary term to 7 years for leases in water  depths of 800 meters to less than 1600 meters.</a:t>
            </a:r>
            <a:endParaRPr lang="en-US" sz="2400" smtClean="0">
              <a:latin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81000"/>
            <a:ext cx="6553200" cy="508000"/>
          </a:xfrm>
        </p:spPr>
        <p:txBody>
          <a:bodyPr/>
          <a:lstStyle/>
          <a:p>
            <a:pPr eaLnBrk="1" hangingPunct="1"/>
            <a:r>
              <a:rPr lang="en-US" sz="3200" b="1" smtClean="0">
                <a:latin typeface="Tahoma" pitchFamily="34" charset="0"/>
              </a:rPr>
              <a:t>OCS Lease Duration</a:t>
            </a:r>
          </a:p>
        </p:txBody>
      </p:sp>
      <p:sp>
        <p:nvSpPr>
          <p:cNvPr id="37891" name="Rectangle 3"/>
          <p:cNvSpPr>
            <a:spLocks noGrp="1" noChangeArrowheads="1"/>
          </p:cNvSpPr>
          <p:nvPr>
            <p:ph type="body" idx="1"/>
          </p:nvPr>
        </p:nvSpPr>
        <p:spPr>
          <a:xfrm>
            <a:off x="0" y="1752600"/>
            <a:ext cx="8915400" cy="4225925"/>
          </a:xfrm>
        </p:spPr>
        <p:txBody>
          <a:bodyPr/>
          <a:lstStyle/>
          <a:p>
            <a:pPr algn="just" eaLnBrk="1" hangingPunct="1">
              <a:lnSpc>
                <a:spcPct val="80000"/>
              </a:lnSpc>
              <a:buFontTx/>
              <a:buNone/>
            </a:pPr>
            <a:r>
              <a:rPr lang="en-US" sz="1800" smtClean="0">
                <a:solidFill>
                  <a:srgbClr val="000000"/>
                </a:solidFill>
              </a:rPr>
              <a:t>	</a:t>
            </a:r>
            <a:r>
              <a:rPr lang="en-US" sz="2000" smtClean="0">
                <a:solidFill>
                  <a:srgbClr val="000000"/>
                </a:solidFill>
                <a:latin typeface="Tahoma" pitchFamily="34" charset="0"/>
              </a:rPr>
              <a:t>A lease will expire if oil or gas production is not established or a Suspension of Operations (SOO) or Production (SOP) is not granted prior to the end of the primary term.</a:t>
            </a:r>
          </a:p>
          <a:p>
            <a:pPr algn="just" eaLnBrk="1" hangingPunct="1">
              <a:lnSpc>
                <a:spcPct val="80000"/>
              </a:lnSpc>
              <a:buFontTx/>
              <a:buNone/>
            </a:pPr>
            <a:endParaRPr lang="en-US" sz="2000" smtClean="0">
              <a:solidFill>
                <a:srgbClr val="000000"/>
              </a:solidFill>
              <a:latin typeface="Tahoma" pitchFamily="34" charset="0"/>
            </a:endParaRPr>
          </a:p>
          <a:p>
            <a:pPr algn="just" eaLnBrk="1" hangingPunct="1">
              <a:lnSpc>
                <a:spcPct val="80000"/>
              </a:lnSpc>
              <a:buFontTx/>
              <a:buNone/>
            </a:pPr>
            <a:r>
              <a:rPr lang="en-US" sz="2000" smtClean="0">
                <a:solidFill>
                  <a:srgbClr val="000000"/>
                </a:solidFill>
                <a:latin typeface="Tahoma" pitchFamily="34" charset="0"/>
              </a:rPr>
              <a:t>	</a:t>
            </a:r>
            <a:r>
              <a:rPr lang="en-US" sz="2000" b="1" smtClean="0">
                <a:solidFill>
                  <a:srgbClr val="000000"/>
                </a:solidFill>
                <a:latin typeface="Tahoma" pitchFamily="34" charset="0"/>
              </a:rPr>
              <a:t>SOP:</a:t>
            </a:r>
            <a:r>
              <a:rPr lang="en-US" sz="2000" smtClean="0">
                <a:solidFill>
                  <a:srgbClr val="000000"/>
                </a:solidFill>
                <a:latin typeface="Tahoma" pitchFamily="34" charset="0"/>
              </a:rPr>
              <a:t> Is appropriate when the lease is past its primary term and the lease 	  has no producing wells and an operator has a well(s) that it plans 	  to place on production.</a:t>
            </a:r>
          </a:p>
          <a:p>
            <a:pPr eaLnBrk="1" hangingPunct="1">
              <a:buFontTx/>
              <a:buNone/>
            </a:pPr>
            <a:r>
              <a:rPr lang="en-US" sz="2000" smtClean="0">
                <a:solidFill>
                  <a:srgbClr val="000000"/>
                </a:solidFill>
                <a:latin typeface="Tahoma" pitchFamily="34" charset="0"/>
              </a:rPr>
              <a:t>	</a:t>
            </a:r>
            <a:r>
              <a:rPr lang="en-US" sz="2000" b="1" smtClean="0">
                <a:solidFill>
                  <a:srgbClr val="000000"/>
                </a:solidFill>
                <a:latin typeface="Tahoma" pitchFamily="34" charset="0"/>
              </a:rPr>
              <a:t>SOO:</a:t>
            </a:r>
            <a:r>
              <a:rPr lang="en-US" sz="2000" smtClean="0">
                <a:solidFill>
                  <a:srgbClr val="000000"/>
                </a:solidFill>
                <a:latin typeface="Tahoma" pitchFamily="34" charset="0"/>
              </a:rPr>
              <a:t> Is appropriate when lessee has signed a rig contract and has a 	  	  drilling operation scheduled before lease expiration but due to 		  unforeseen and unavoidable circumstances, the operation is 	  	  delayed past the primary term.</a:t>
            </a:r>
          </a:p>
          <a:p>
            <a:pPr algn="just" eaLnBrk="1" hangingPunct="1">
              <a:lnSpc>
                <a:spcPct val="80000"/>
              </a:lnSpc>
              <a:buFontTx/>
              <a:buNone/>
            </a:pPr>
            <a:r>
              <a:rPr lang="en-US" sz="2000" smtClean="0">
                <a:solidFill>
                  <a:srgbClr val="000000"/>
                </a:solidFill>
                <a:latin typeface="Tahoma" pitchFamily="34" charset="0"/>
              </a:rPr>
              <a:t>	</a:t>
            </a:r>
          </a:p>
          <a:p>
            <a:pPr algn="just" eaLnBrk="1" hangingPunct="1">
              <a:lnSpc>
                <a:spcPct val="80000"/>
              </a:lnSpc>
              <a:buFontTx/>
              <a:buNone/>
            </a:pPr>
            <a:r>
              <a:rPr lang="en-US" sz="2000" smtClean="0">
                <a:solidFill>
                  <a:srgbClr val="000000"/>
                </a:solidFill>
                <a:latin typeface="Tahoma" pitchFamily="34" charset="0"/>
              </a:rPr>
              <a:t>	A lease will remain in effect until production in paying quantities ceases and there are no further operations on the lease.</a:t>
            </a:r>
            <a:endParaRPr lang="en-US" sz="2000" smtClean="0">
              <a:latin typeface="Tahoma"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0"/>
            <a:ext cx="7772400" cy="1371600"/>
          </a:xfrm>
        </p:spPr>
        <p:txBody>
          <a:bodyPr/>
          <a:lstStyle/>
          <a:p>
            <a:pPr eaLnBrk="1" hangingPunct="1"/>
            <a:r>
              <a:rPr lang="en-US" sz="2800" b="1" smtClean="0">
                <a:latin typeface="Tahoma" pitchFamily="34" charset="0"/>
              </a:rPr>
              <a:t>OCS Lease </a:t>
            </a:r>
            <a:br>
              <a:rPr lang="en-US" sz="2800" b="1" smtClean="0">
                <a:latin typeface="Tahoma" pitchFamily="34" charset="0"/>
              </a:rPr>
            </a:br>
            <a:r>
              <a:rPr lang="en-US" sz="2800" b="1" smtClean="0">
                <a:latin typeface="Tahoma" pitchFamily="34" charset="0"/>
              </a:rPr>
              <a:t>Delay Rentals and Minimum Royalties</a:t>
            </a:r>
          </a:p>
        </p:txBody>
      </p:sp>
      <p:sp>
        <p:nvSpPr>
          <p:cNvPr id="38915" name="Rectangle 3"/>
          <p:cNvSpPr>
            <a:spLocks noGrp="1" noChangeArrowheads="1"/>
          </p:cNvSpPr>
          <p:nvPr>
            <p:ph type="body" idx="1"/>
          </p:nvPr>
        </p:nvSpPr>
        <p:spPr>
          <a:xfrm>
            <a:off x="152400" y="1371600"/>
            <a:ext cx="8610600" cy="4073525"/>
          </a:xfrm>
        </p:spPr>
        <p:txBody>
          <a:bodyPr/>
          <a:lstStyle/>
          <a:p>
            <a:pPr algn="just" eaLnBrk="1" hangingPunct="1">
              <a:buFontTx/>
              <a:buNone/>
            </a:pPr>
            <a:r>
              <a:rPr lang="en-US" smtClean="0">
                <a:solidFill>
                  <a:srgbClr val="000000"/>
                </a:solidFill>
              </a:rPr>
              <a:t>	</a:t>
            </a:r>
          </a:p>
          <a:p>
            <a:pPr algn="just" eaLnBrk="1" hangingPunct="1">
              <a:buFontTx/>
              <a:buNone/>
            </a:pPr>
            <a:r>
              <a:rPr lang="en-US" smtClean="0">
                <a:solidFill>
                  <a:srgbClr val="000000"/>
                </a:solidFill>
              </a:rPr>
              <a:t>	</a:t>
            </a:r>
            <a:r>
              <a:rPr lang="en-US" smtClean="0">
                <a:solidFill>
                  <a:srgbClr val="000000"/>
                </a:solidFill>
                <a:latin typeface="Tahoma" pitchFamily="34" charset="0"/>
              </a:rPr>
              <a:t>Prior to the establishment of production, delay rentals are due on the anniversary date of the lease.  After production is established, the royalties payable to the U.S. Government must meet a certain amount each year, otherwise a minimum royalty payment is due. The rental and minimum royalty amounts are established by the BOEM prior to each lease sale.</a:t>
            </a:r>
            <a:endParaRPr lang="en-US" smtClean="0">
              <a:latin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7724775" cy="990600"/>
          </a:xfrm>
        </p:spPr>
        <p:txBody>
          <a:bodyPr/>
          <a:lstStyle/>
          <a:p>
            <a:pPr eaLnBrk="1" hangingPunct="1"/>
            <a:r>
              <a:rPr lang="en-US" sz="3200" b="1" smtClean="0">
                <a:latin typeface="Tahoma" pitchFamily="34" charset="0"/>
              </a:rPr>
              <a:t>OCS Lease Royalty Amounts</a:t>
            </a:r>
          </a:p>
        </p:txBody>
      </p:sp>
      <p:sp>
        <p:nvSpPr>
          <p:cNvPr id="39939" name="Rectangle 3"/>
          <p:cNvSpPr>
            <a:spLocks noGrp="1" noChangeArrowheads="1"/>
          </p:cNvSpPr>
          <p:nvPr>
            <p:ph type="body" idx="1"/>
          </p:nvPr>
        </p:nvSpPr>
        <p:spPr>
          <a:xfrm>
            <a:off x="0" y="1752600"/>
            <a:ext cx="8915400" cy="5105400"/>
          </a:xfrm>
        </p:spPr>
        <p:txBody>
          <a:bodyPr/>
          <a:lstStyle/>
          <a:p>
            <a:pPr algn="just" eaLnBrk="1" hangingPunct="1">
              <a:buFontTx/>
              <a:buNone/>
            </a:pPr>
            <a:r>
              <a:rPr lang="en-US" smtClean="0">
                <a:solidFill>
                  <a:srgbClr val="000000"/>
                </a:solidFill>
              </a:rPr>
              <a:t>	</a:t>
            </a:r>
            <a:r>
              <a:rPr lang="en-US" smtClean="0">
                <a:solidFill>
                  <a:srgbClr val="000000"/>
                </a:solidFill>
                <a:latin typeface="Tahoma" pitchFamily="34" charset="0"/>
              </a:rPr>
              <a:t>The BOEM establishes the royalty percentage for each lease sale.  Royalty amounts historically were 16.66667% for water depths up to 400 meters and 12.5% in water depths 400 meters or greater.  Effective with Western Sale 204, held August, 2007, the royalty rate was increased to 16.66667% for all leases in all water depths.  Then effective with Central Sale 206 held on March, 2008, royalty rates were increased to 18.75% for all leases in all water depths.</a:t>
            </a:r>
            <a:endParaRPr lang="en-US" smtClean="0">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0"/>
            <a:ext cx="7800975" cy="1371600"/>
          </a:xfrm>
        </p:spPr>
        <p:txBody>
          <a:bodyPr/>
          <a:lstStyle/>
          <a:p>
            <a:pPr eaLnBrk="1" hangingPunct="1"/>
            <a:r>
              <a:rPr lang="en-US" sz="3200" b="1" smtClean="0">
                <a:latin typeface="Tahoma" pitchFamily="34" charset="0"/>
              </a:rPr>
              <a:t>Gulf Of Mexico OCS </a:t>
            </a:r>
            <a:br>
              <a:rPr lang="en-US" sz="3200" b="1" smtClean="0">
                <a:latin typeface="Tahoma" pitchFamily="34" charset="0"/>
              </a:rPr>
            </a:br>
            <a:r>
              <a:rPr lang="en-US" sz="3200" b="1" smtClean="0">
                <a:latin typeface="Tahoma" pitchFamily="34" charset="0"/>
              </a:rPr>
              <a:t>Royalty Revenue Sharing</a:t>
            </a:r>
          </a:p>
        </p:txBody>
      </p:sp>
      <p:sp>
        <p:nvSpPr>
          <p:cNvPr id="40963" name="Rectangle 3"/>
          <p:cNvSpPr>
            <a:spLocks noGrp="1" noChangeArrowheads="1"/>
          </p:cNvSpPr>
          <p:nvPr>
            <p:ph type="body" idx="1"/>
          </p:nvPr>
        </p:nvSpPr>
        <p:spPr>
          <a:xfrm>
            <a:off x="228600" y="1676400"/>
            <a:ext cx="8601075" cy="3844925"/>
          </a:xfrm>
        </p:spPr>
        <p:txBody>
          <a:bodyPr/>
          <a:lstStyle/>
          <a:p>
            <a:pPr algn="just" eaLnBrk="1" hangingPunct="1">
              <a:lnSpc>
                <a:spcPct val="90000"/>
              </a:lnSpc>
            </a:pPr>
            <a:r>
              <a:rPr lang="en-US" sz="2000" smtClean="0">
                <a:solidFill>
                  <a:srgbClr val="000000"/>
                </a:solidFill>
                <a:latin typeface="Tahoma" pitchFamily="34" charset="0"/>
              </a:rPr>
              <a:t>The Gulf of Mexico Energy Security Act of 2006 established revenue sharing with certain Gulf coast states (Alabama, Louisiana, Mississippi and Texas).  </a:t>
            </a:r>
          </a:p>
          <a:p>
            <a:pPr algn="just" eaLnBrk="1" hangingPunct="1">
              <a:lnSpc>
                <a:spcPct val="90000"/>
              </a:lnSpc>
              <a:buFontTx/>
              <a:buNone/>
            </a:pPr>
            <a:endParaRPr lang="en-US" sz="2000" smtClean="0">
              <a:solidFill>
                <a:srgbClr val="000000"/>
              </a:solidFill>
              <a:latin typeface="Tahoma" pitchFamily="34" charset="0"/>
            </a:endParaRPr>
          </a:p>
          <a:p>
            <a:pPr algn="just" eaLnBrk="1" hangingPunct="1">
              <a:lnSpc>
                <a:spcPct val="90000"/>
              </a:lnSpc>
            </a:pPr>
            <a:r>
              <a:rPr lang="en-US" sz="2000" smtClean="0">
                <a:solidFill>
                  <a:srgbClr val="000000"/>
                </a:solidFill>
                <a:latin typeface="Tahoma" pitchFamily="34" charset="0"/>
              </a:rPr>
              <a:t>From Fiscal Year 2007 through Fiscal Year 2016, 37.5% of all revenue including bonus bids, rentals and production royalty will be shared among the four States from new leases in part of the Eastern Gulf and the Central Gulf.</a:t>
            </a:r>
          </a:p>
          <a:p>
            <a:pPr algn="just" eaLnBrk="1" hangingPunct="1">
              <a:lnSpc>
                <a:spcPct val="90000"/>
              </a:lnSpc>
              <a:buFontTx/>
              <a:buNone/>
            </a:pPr>
            <a:endParaRPr lang="en-US" sz="2000" smtClean="0">
              <a:solidFill>
                <a:srgbClr val="000000"/>
              </a:solidFill>
              <a:latin typeface="Tahoma" pitchFamily="34" charset="0"/>
            </a:endParaRPr>
          </a:p>
          <a:p>
            <a:pPr algn="just" eaLnBrk="1" hangingPunct="1">
              <a:lnSpc>
                <a:spcPct val="90000"/>
              </a:lnSpc>
            </a:pPr>
            <a:r>
              <a:rPr lang="en-US" sz="2000" smtClean="0">
                <a:solidFill>
                  <a:srgbClr val="000000"/>
                </a:solidFill>
                <a:latin typeface="Tahoma" pitchFamily="34" charset="0"/>
              </a:rPr>
              <a:t>There is a cap of $500 million for qualified OCS revenues shared beyond 2016. From Fiscal Year 2017 and beyond, the four States will share 37.5% of revenues from all Gulf of Mexico leases issued after December 20, 2006.</a:t>
            </a:r>
          </a:p>
          <a:p>
            <a:pPr algn="just" eaLnBrk="1" hangingPunct="1">
              <a:lnSpc>
                <a:spcPct val="90000"/>
              </a:lnSpc>
              <a:buFontTx/>
              <a:buNone/>
            </a:pPr>
            <a:endParaRPr lang="en-US" sz="2000" smtClean="0">
              <a:solidFill>
                <a:srgbClr val="000000"/>
              </a:solidFill>
              <a:latin typeface="Tahoma" pitchFamily="34" charset="0"/>
            </a:endParaRPr>
          </a:p>
          <a:p>
            <a:pPr algn="just" eaLnBrk="1" hangingPunct="1">
              <a:lnSpc>
                <a:spcPct val="90000"/>
              </a:lnSpc>
            </a:pPr>
            <a:r>
              <a:rPr lang="en-US" sz="2000" smtClean="0">
                <a:solidFill>
                  <a:srgbClr val="000000"/>
                </a:solidFill>
                <a:latin typeface="Tahoma" pitchFamily="34" charset="0"/>
              </a:rPr>
              <a:t>Revenue sharing funds are required to be used for coastal conservation, restoration and hurricane protection.</a:t>
            </a:r>
            <a:endParaRPr lang="en-US" sz="2000" smtClean="0">
              <a:latin typeface="Tahoma"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0"/>
            <a:ext cx="7315200" cy="1219200"/>
          </a:xfrm>
        </p:spPr>
        <p:txBody>
          <a:bodyPr/>
          <a:lstStyle/>
          <a:p>
            <a:pPr eaLnBrk="1" hangingPunct="1"/>
            <a:r>
              <a:rPr lang="en-US" sz="3200" b="1" smtClean="0">
                <a:latin typeface="Tahoma" pitchFamily="34" charset="0"/>
              </a:rPr>
              <a:t>Other OCS Lease Provisions</a:t>
            </a:r>
          </a:p>
        </p:txBody>
      </p:sp>
      <p:sp>
        <p:nvSpPr>
          <p:cNvPr id="41987" name="Rectangle 3"/>
          <p:cNvSpPr>
            <a:spLocks noGrp="1" noChangeArrowheads="1"/>
          </p:cNvSpPr>
          <p:nvPr>
            <p:ph type="body" idx="1"/>
          </p:nvPr>
        </p:nvSpPr>
        <p:spPr>
          <a:xfrm>
            <a:off x="228600" y="1828800"/>
            <a:ext cx="8420100" cy="3200400"/>
          </a:xfrm>
        </p:spPr>
        <p:txBody>
          <a:bodyPr/>
          <a:lstStyle/>
          <a:p>
            <a:pPr algn="just" eaLnBrk="1" hangingPunct="1">
              <a:buFontTx/>
              <a:buNone/>
            </a:pPr>
            <a:r>
              <a:rPr lang="en-US" smtClean="0">
                <a:solidFill>
                  <a:srgbClr val="000000"/>
                </a:solidFill>
              </a:rPr>
              <a:t>	</a:t>
            </a:r>
            <a:r>
              <a:rPr lang="en-US" smtClean="0">
                <a:solidFill>
                  <a:srgbClr val="000000"/>
                </a:solidFill>
                <a:latin typeface="Tahoma" pitchFamily="34" charset="0"/>
              </a:rPr>
              <a:t>The lease form contains the basic lease terms.  The Lessee is also subject to all regulations issued pursuant to the 1953 OCS Lands Act, as amended, and other applicable statutes and regulations governing the drilling, developing and operating of federal OCS leases.</a:t>
            </a:r>
            <a:endParaRPr lang="en-US" smtClean="0">
              <a:latin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0"/>
            <a:ext cx="6705600" cy="1219200"/>
          </a:xfrm>
        </p:spPr>
        <p:txBody>
          <a:bodyPr/>
          <a:lstStyle/>
          <a:p>
            <a:pPr eaLnBrk="1" hangingPunct="1"/>
            <a:r>
              <a:rPr lang="en-US" sz="3200" b="1" smtClean="0">
                <a:latin typeface="Tahoma" pitchFamily="34" charset="0"/>
              </a:rPr>
              <a:t>Termination of OCS Leases</a:t>
            </a:r>
          </a:p>
        </p:txBody>
      </p:sp>
      <p:sp>
        <p:nvSpPr>
          <p:cNvPr id="43011" name="Rectangle 3"/>
          <p:cNvSpPr>
            <a:spLocks noGrp="1" noChangeArrowheads="1"/>
          </p:cNvSpPr>
          <p:nvPr>
            <p:ph type="body" idx="1"/>
          </p:nvPr>
        </p:nvSpPr>
        <p:spPr>
          <a:xfrm>
            <a:off x="228600" y="1412875"/>
            <a:ext cx="8686800" cy="5111750"/>
          </a:xfrm>
        </p:spPr>
        <p:txBody>
          <a:bodyPr/>
          <a:lstStyle/>
          <a:p>
            <a:pPr eaLnBrk="1" hangingPunct="1">
              <a:buFontTx/>
              <a:buNone/>
            </a:pPr>
            <a:r>
              <a:rPr lang="en-US" smtClean="0">
                <a:solidFill>
                  <a:srgbClr val="000000"/>
                </a:solidFill>
                <a:latin typeface="Tahoma" pitchFamily="34" charset="0"/>
              </a:rPr>
              <a:t>An OCS Lease can terminate in one of three ways: </a:t>
            </a:r>
          </a:p>
          <a:p>
            <a:pPr eaLnBrk="1" hangingPunct="1">
              <a:buFontTx/>
              <a:buNone/>
            </a:pPr>
            <a:endParaRPr lang="en-US" smtClean="0">
              <a:solidFill>
                <a:srgbClr val="000000"/>
              </a:solidFill>
              <a:latin typeface="Tahoma" pitchFamily="34" charset="0"/>
            </a:endParaRPr>
          </a:p>
          <a:p>
            <a:pPr eaLnBrk="1" hangingPunct="1">
              <a:buClr>
                <a:srgbClr val="CC0000"/>
              </a:buClr>
              <a:buSzPct val="75000"/>
              <a:buFont typeface="Wingdings" pitchFamily="2" charset="2"/>
              <a:buChar char="Ø"/>
            </a:pPr>
            <a:r>
              <a:rPr lang="en-US" smtClean="0">
                <a:solidFill>
                  <a:srgbClr val="000000"/>
                </a:solidFill>
                <a:latin typeface="Tahoma" pitchFamily="34" charset="0"/>
              </a:rPr>
              <a:t>Expire (End of Primary Term, or cessation of production, SOO or SOP expiration)</a:t>
            </a:r>
          </a:p>
          <a:p>
            <a:pPr eaLnBrk="1" hangingPunct="1">
              <a:buClr>
                <a:srgbClr val="CC0000"/>
              </a:buClr>
              <a:buSzPct val="75000"/>
              <a:buFont typeface="Wingdings" pitchFamily="2" charset="2"/>
              <a:buChar char="Ø"/>
            </a:pPr>
            <a:endParaRPr lang="en-US" smtClean="0">
              <a:solidFill>
                <a:srgbClr val="000000"/>
              </a:solidFill>
              <a:latin typeface="Tahoma" pitchFamily="34" charset="0"/>
            </a:endParaRPr>
          </a:p>
          <a:p>
            <a:pPr eaLnBrk="1" hangingPunct="1">
              <a:buClr>
                <a:srgbClr val="CC0000"/>
              </a:buClr>
              <a:buSzPct val="75000"/>
              <a:buFont typeface="Wingdings" pitchFamily="2" charset="2"/>
              <a:buChar char="Ø"/>
            </a:pPr>
            <a:r>
              <a:rPr lang="en-US" smtClean="0">
                <a:solidFill>
                  <a:srgbClr val="000000"/>
                </a:solidFill>
                <a:latin typeface="Tahoma" pitchFamily="34" charset="0"/>
              </a:rPr>
              <a:t>Surrender (Anytime during Life of Lease)</a:t>
            </a:r>
          </a:p>
          <a:p>
            <a:pPr eaLnBrk="1" hangingPunct="1">
              <a:buClr>
                <a:srgbClr val="CC0000"/>
              </a:buClr>
              <a:buSzPct val="75000"/>
              <a:buFont typeface="Wingdings" pitchFamily="2" charset="2"/>
              <a:buChar char="Ø"/>
            </a:pPr>
            <a:endParaRPr lang="en-US" smtClean="0">
              <a:solidFill>
                <a:srgbClr val="000000"/>
              </a:solidFill>
              <a:latin typeface="Tahoma" pitchFamily="34" charset="0"/>
            </a:endParaRPr>
          </a:p>
          <a:p>
            <a:pPr algn="just" eaLnBrk="1" hangingPunct="1">
              <a:buClr>
                <a:srgbClr val="CC0000"/>
              </a:buClr>
              <a:buSzPct val="75000"/>
              <a:buFont typeface="Wingdings" pitchFamily="2" charset="2"/>
              <a:buChar char="Ø"/>
            </a:pPr>
            <a:r>
              <a:rPr lang="en-US" smtClean="0">
                <a:solidFill>
                  <a:srgbClr val="000000"/>
                </a:solidFill>
                <a:latin typeface="Tahoma" pitchFamily="34" charset="0"/>
              </a:rPr>
              <a:t>Terminate (Automatic pursuant to the terms of the lease or violation of lease terms)</a:t>
            </a:r>
            <a:endParaRPr lang="en-US" sz="3200" smtClean="0">
              <a:solidFill>
                <a:srgbClr val="000000"/>
              </a:solidFill>
              <a:latin typeface="Tahoma" pitchFamily="34" charset="0"/>
            </a:endParaRPr>
          </a:p>
          <a:p>
            <a:pPr eaLnBrk="1" hangingPunct="1">
              <a:buFontTx/>
              <a:buNone/>
            </a:pPr>
            <a:endParaRPr lang="en-US" smtClean="0">
              <a:latin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0" y="1412875"/>
            <a:ext cx="8915400" cy="5111750"/>
          </a:xfrm>
        </p:spPr>
        <p:txBody>
          <a:bodyPr/>
          <a:lstStyle/>
          <a:p>
            <a:pPr algn="ctr" eaLnBrk="1" hangingPunct="1">
              <a:buFontTx/>
              <a:buNone/>
            </a:pPr>
            <a:r>
              <a:rPr lang="en-US" sz="4000" b="1" smtClean="0">
                <a:solidFill>
                  <a:srgbClr val="000000"/>
                </a:solidFill>
                <a:latin typeface="Tahoma" pitchFamily="34" charset="0"/>
              </a:rPr>
              <a:t>II.	</a:t>
            </a:r>
          </a:p>
          <a:p>
            <a:pPr algn="ctr" eaLnBrk="1" hangingPunct="1">
              <a:buFontTx/>
              <a:buNone/>
            </a:pPr>
            <a:endParaRPr lang="en-US" sz="4000" b="1" smtClean="0">
              <a:solidFill>
                <a:srgbClr val="000000"/>
              </a:solidFill>
              <a:latin typeface="Tahoma" pitchFamily="34" charset="0"/>
            </a:endParaRPr>
          </a:p>
          <a:p>
            <a:pPr algn="ctr" eaLnBrk="1" hangingPunct="1">
              <a:buFontTx/>
              <a:buNone/>
            </a:pPr>
            <a:r>
              <a:rPr lang="en-US" sz="4000" b="1" smtClean="0">
                <a:solidFill>
                  <a:srgbClr val="000000"/>
                </a:solidFill>
                <a:latin typeface="Tahoma" pitchFamily="34" charset="0"/>
              </a:rPr>
              <a:t>What is the </a:t>
            </a:r>
          </a:p>
          <a:p>
            <a:pPr algn="ctr" eaLnBrk="1" hangingPunct="1">
              <a:buFontTx/>
              <a:buNone/>
            </a:pPr>
            <a:r>
              <a:rPr lang="en-US" sz="4000" b="1" smtClean="0">
                <a:solidFill>
                  <a:srgbClr val="000000"/>
                </a:solidFill>
                <a:latin typeface="Tahoma" pitchFamily="34" charset="0"/>
              </a:rPr>
              <a:t>Outer Continental Shelf?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6553200" cy="1219200"/>
          </a:xfrm>
        </p:spPr>
        <p:txBody>
          <a:bodyPr/>
          <a:lstStyle/>
          <a:p>
            <a:pPr eaLnBrk="1" hangingPunct="1"/>
            <a:r>
              <a:rPr lang="en-US" sz="3200" b="1" smtClean="0">
                <a:latin typeface="Tahoma" pitchFamily="34" charset="0"/>
              </a:rPr>
              <a:t>Final Lease Obligations</a:t>
            </a:r>
          </a:p>
        </p:txBody>
      </p:sp>
      <p:sp>
        <p:nvSpPr>
          <p:cNvPr id="44035" name="Rectangle 3"/>
          <p:cNvSpPr>
            <a:spLocks noGrp="1" noChangeArrowheads="1"/>
          </p:cNvSpPr>
          <p:nvPr>
            <p:ph type="body" idx="1"/>
          </p:nvPr>
        </p:nvSpPr>
        <p:spPr>
          <a:xfrm>
            <a:off x="152400" y="1447800"/>
            <a:ext cx="8763000" cy="4953000"/>
          </a:xfrm>
        </p:spPr>
        <p:txBody>
          <a:bodyPr/>
          <a:lstStyle/>
          <a:p>
            <a:pPr eaLnBrk="1" hangingPunct="1">
              <a:buClr>
                <a:srgbClr val="CC0000"/>
              </a:buClr>
              <a:buFont typeface="Wingdings" pitchFamily="2" charset="2"/>
              <a:buNone/>
            </a:pPr>
            <a:r>
              <a:rPr lang="en-US" sz="2400" smtClean="0">
                <a:solidFill>
                  <a:srgbClr val="000000"/>
                </a:solidFill>
                <a:latin typeface="Tahoma" pitchFamily="34" charset="0"/>
              </a:rPr>
              <a:t>One Year After Lease Termination To:</a:t>
            </a:r>
          </a:p>
          <a:p>
            <a:pPr eaLnBrk="1" hangingPunct="1">
              <a:buClr>
                <a:srgbClr val="CC0000"/>
              </a:buClr>
              <a:buFont typeface="Wingdings" pitchFamily="2" charset="2"/>
              <a:buNone/>
            </a:pPr>
            <a:endParaRPr lang="en-US" sz="2400" smtClean="0">
              <a:solidFill>
                <a:srgbClr val="000000"/>
              </a:solidFill>
              <a:latin typeface="Tahoma" pitchFamily="34" charset="0"/>
            </a:endParaRPr>
          </a:p>
          <a:p>
            <a:pPr eaLnBrk="1" hangingPunct="1">
              <a:buClr>
                <a:srgbClr val="CC0000"/>
              </a:buClr>
              <a:buFont typeface="Wingdings" pitchFamily="2" charset="2"/>
              <a:buChar char="Ø"/>
            </a:pPr>
            <a:r>
              <a:rPr lang="en-US" sz="2400" smtClean="0">
                <a:solidFill>
                  <a:srgbClr val="000000"/>
                </a:solidFill>
                <a:latin typeface="Tahoma" pitchFamily="34" charset="0"/>
              </a:rPr>
              <a:t>	</a:t>
            </a:r>
            <a:r>
              <a:rPr lang="en-US" sz="2400" b="1" smtClean="0">
                <a:solidFill>
                  <a:srgbClr val="000000"/>
                </a:solidFill>
                <a:latin typeface="Tahoma" pitchFamily="34" charset="0"/>
              </a:rPr>
              <a:t>1)  Plug all Wells</a:t>
            </a:r>
          </a:p>
          <a:p>
            <a:pPr lvl="1" eaLnBrk="1" hangingPunct="1">
              <a:buClr>
                <a:srgbClr val="CC0000"/>
              </a:buClr>
              <a:buFont typeface="Wingdings" pitchFamily="2" charset="2"/>
              <a:buNone/>
            </a:pPr>
            <a:r>
              <a:rPr lang="en-US" smtClean="0">
                <a:solidFill>
                  <a:srgbClr val="000000"/>
                </a:solidFill>
                <a:latin typeface="Tahoma" pitchFamily="34" charset="0"/>
              </a:rPr>
              <a:t>	  2)  Abandon and Remove all Platforms</a:t>
            </a:r>
          </a:p>
          <a:p>
            <a:pPr lvl="1" eaLnBrk="1" hangingPunct="1">
              <a:buClr>
                <a:srgbClr val="CC0000"/>
              </a:buClr>
              <a:buFont typeface="Wingdings" pitchFamily="2" charset="2"/>
              <a:buNone/>
            </a:pPr>
            <a:r>
              <a:rPr lang="en-US" smtClean="0">
                <a:solidFill>
                  <a:srgbClr val="000000"/>
                </a:solidFill>
                <a:latin typeface="Tahoma" pitchFamily="34" charset="0"/>
              </a:rPr>
              <a:t>	  3)  Clear the Seafloor</a:t>
            </a:r>
          </a:p>
          <a:p>
            <a:pPr lvl="1" eaLnBrk="1" hangingPunct="1">
              <a:buClr>
                <a:srgbClr val="CC0000"/>
              </a:buClr>
              <a:buFont typeface="Wingdings" pitchFamily="2" charset="2"/>
              <a:buNone/>
            </a:pPr>
            <a:endParaRPr lang="en-US" smtClean="0">
              <a:solidFill>
                <a:srgbClr val="000000"/>
              </a:solidFill>
              <a:latin typeface="Tahoma" pitchFamily="34" charset="0"/>
            </a:endParaRPr>
          </a:p>
          <a:p>
            <a:pPr eaLnBrk="1" hangingPunct="1">
              <a:buClr>
                <a:srgbClr val="CC0000"/>
              </a:buClr>
              <a:buFont typeface="Wingdings" pitchFamily="2" charset="2"/>
              <a:buChar char="Ø"/>
            </a:pPr>
            <a:r>
              <a:rPr lang="en-US" sz="2400" smtClean="0">
                <a:solidFill>
                  <a:srgbClr val="000000"/>
                </a:solidFill>
                <a:latin typeface="Tahoma" pitchFamily="34" charset="0"/>
              </a:rPr>
              <a:t> Pay all amount due </a:t>
            </a:r>
          </a:p>
          <a:p>
            <a:pPr eaLnBrk="1" hangingPunct="1">
              <a:buClr>
                <a:srgbClr val="CC0000"/>
              </a:buClr>
              <a:buFont typeface="Wingdings" pitchFamily="2" charset="2"/>
              <a:buNone/>
            </a:pPr>
            <a:r>
              <a:rPr lang="en-US" sz="2400" smtClean="0">
                <a:solidFill>
                  <a:srgbClr val="000000"/>
                </a:solidFill>
                <a:latin typeface="Tahoma" pitchFamily="34" charset="0"/>
              </a:rPr>
              <a:t>	 (Royalties, Rentals, Fines &amp; Penalties)</a:t>
            </a:r>
          </a:p>
          <a:p>
            <a:pPr eaLnBrk="1" hangingPunct="1">
              <a:buClr>
                <a:srgbClr val="CC0000"/>
              </a:buClr>
              <a:buFont typeface="Wingdings" pitchFamily="2" charset="2"/>
              <a:buNone/>
            </a:pPr>
            <a:endParaRPr lang="en-US" sz="2400" smtClean="0">
              <a:solidFill>
                <a:srgbClr val="000000"/>
              </a:solidFill>
              <a:latin typeface="Tahoma" pitchFamily="34" charset="0"/>
            </a:endParaRPr>
          </a:p>
          <a:p>
            <a:pPr eaLnBrk="1" hangingPunct="1">
              <a:buClr>
                <a:srgbClr val="CC0000"/>
              </a:buClr>
              <a:buFont typeface="Wingdings" pitchFamily="2" charset="2"/>
              <a:buChar char="Ø"/>
            </a:pPr>
            <a:r>
              <a:rPr lang="en-US" sz="2400" smtClean="0">
                <a:solidFill>
                  <a:srgbClr val="000000"/>
                </a:solidFill>
                <a:latin typeface="Tahoma" pitchFamily="34" charset="0"/>
              </a:rPr>
              <a:t>Lessee may be subject to civil penalty and, in certain cases, criminal liability for failure to perform obligations .</a:t>
            </a:r>
            <a:endParaRPr lang="en-US" sz="2400" smtClean="0">
              <a:latin typeface="Tahoma"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228600" y="1412875"/>
            <a:ext cx="8686800" cy="5111750"/>
          </a:xfrm>
        </p:spPr>
        <p:txBody>
          <a:bodyPr/>
          <a:lstStyle/>
          <a:p>
            <a:pPr algn="ctr" eaLnBrk="1" hangingPunct="1">
              <a:buFontTx/>
              <a:buNone/>
            </a:pPr>
            <a:r>
              <a:rPr lang="en-US" sz="4000" b="1" smtClean="0">
                <a:solidFill>
                  <a:srgbClr val="000000"/>
                </a:solidFill>
                <a:latin typeface="Tahoma" pitchFamily="34" charset="0"/>
              </a:rPr>
              <a:t>V.</a:t>
            </a:r>
            <a:br>
              <a:rPr lang="en-US" sz="4000" b="1" smtClean="0">
                <a:solidFill>
                  <a:srgbClr val="000000"/>
                </a:solidFill>
                <a:latin typeface="Tahoma" pitchFamily="34" charset="0"/>
              </a:rPr>
            </a:br>
            <a:r>
              <a:rPr lang="en-US" sz="4000" b="1" smtClean="0">
                <a:solidFill>
                  <a:srgbClr val="000000"/>
                </a:solidFill>
                <a:latin typeface="Tahoma" pitchFamily="34" charset="0"/>
              </a:rPr>
              <a:t/>
            </a:r>
            <a:br>
              <a:rPr lang="en-US" sz="4000" b="1" smtClean="0">
                <a:solidFill>
                  <a:srgbClr val="000000"/>
                </a:solidFill>
                <a:latin typeface="Tahoma" pitchFamily="34" charset="0"/>
              </a:rPr>
            </a:br>
            <a:r>
              <a:rPr lang="en-US" sz="4000" b="1" smtClean="0">
                <a:solidFill>
                  <a:srgbClr val="000000"/>
                </a:solidFill>
                <a:latin typeface="Tahoma" pitchFamily="34" charset="0"/>
              </a:rPr>
              <a:t>Production Operations </a:t>
            </a:r>
          </a:p>
          <a:p>
            <a:pPr algn="ctr" eaLnBrk="1" hangingPunct="1">
              <a:buFontTx/>
              <a:buNone/>
            </a:pPr>
            <a:r>
              <a:rPr lang="en-US" sz="4000" b="1" smtClean="0">
                <a:solidFill>
                  <a:srgbClr val="000000"/>
                </a:solidFill>
                <a:latin typeface="Tahoma" pitchFamily="34" charset="0"/>
              </a:rPr>
              <a:t>on the OCS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0"/>
            <a:ext cx="7877175" cy="1219200"/>
          </a:xfrm>
        </p:spPr>
        <p:txBody>
          <a:bodyPr/>
          <a:lstStyle/>
          <a:p>
            <a:pPr eaLnBrk="1" hangingPunct="1"/>
            <a:r>
              <a:rPr lang="en-US" sz="2800" b="1" smtClean="0">
                <a:latin typeface="Tahoma" pitchFamily="34" charset="0"/>
              </a:rPr>
              <a:t>Major Milestones </a:t>
            </a:r>
            <a:r>
              <a:rPr lang="en-US" sz="3000" b="1" smtClean="0">
                <a:latin typeface="Tahoma" pitchFamily="34" charset="0"/>
              </a:rPr>
              <a:t>Required</a:t>
            </a:r>
            <a:r>
              <a:rPr lang="en-US" sz="2800" b="1" smtClean="0">
                <a:latin typeface="Tahoma" pitchFamily="34" charset="0"/>
              </a:rPr>
              <a:t> to Produce </a:t>
            </a:r>
            <a:br>
              <a:rPr lang="en-US" sz="2800" b="1" smtClean="0">
                <a:latin typeface="Tahoma" pitchFamily="34" charset="0"/>
              </a:rPr>
            </a:br>
            <a:r>
              <a:rPr lang="en-US" sz="2800" b="1" smtClean="0">
                <a:latin typeface="Tahoma" pitchFamily="34" charset="0"/>
              </a:rPr>
              <a:t>Oil and Gas on the OCS</a:t>
            </a:r>
          </a:p>
        </p:txBody>
      </p:sp>
      <p:sp>
        <p:nvSpPr>
          <p:cNvPr id="46083" name="Rectangle 3"/>
          <p:cNvSpPr>
            <a:spLocks noGrp="1" noChangeArrowheads="1"/>
          </p:cNvSpPr>
          <p:nvPr>
            <p:ph type="body" idx="1"/>
          </p:nvPr>
        </p:nvSpPr>
        <p:spPr>
          <a:xfrm>
            <a:off x="0" y="1600200"/>
            <a:ext cx="9144000" cy="5111750"/>
          </a:xfrm>
        </p:spPr>
        <p:txBody>
          <a:bodyPr/>
          <a:lstStyle/>
          <a:p>
            <a:pPr eaLnBrk="1" hangingPunct="1">
              <a:lnSpc>
                <a:spcPct val="80000"/>
              </a:lnSpc>
              <a:buFontTx/>
              <a:buNone/>
            </a:pPr>
            <a:r>
              <a:rPr lang="en-US" sz="2000" smtClean="0">
                <a:solidFill>
                  <a:srgbClr val="000000"/>
                </a:solidFill>
              </a:rPr>
              <a:t>	</a:t>
            </a:r>
            <a:r>
              <a:rPr lang="en-US" sz="2000" smtClean="0">
                <a:solidFill>
                  <a:srgbClr val="000000"/>
                </a:solidFill>
                <a:latin typeface="Tahoma" pitchFamily="34" charset="0"/>
              </a:rPr>
              <a:t>Once a discovery is made and a well is completed, the investment of time and resources has only just begun.  First production is still many months and even years away.</a:t>
            </a:r>
          </a:p>
          <a:p>
            <a:pPr eaLnBrk="1" hangingPunct="1">
              <a:lnSpc>
                <a:spcPct val="80000"/>
              </a:lnSpc>
            </a:pPr>
            <a:endParaRPr lang="en-US" sz="2000" smtClean="0">
              <a:solidFill>
                <a:srgbClr val="000000"/>
              </a:solidFill>
              <a:latin typeface="Tahoma" pitchFamily="34" charset="0"/>
            </a:endParaRPr>
          </a:p>
          <a:p>
            <a:pPr eaLnBrk="1" hangingPunct="1">
              <a:lnSpc>
                <a:spcPct val="80000"/>
              </a:lnSpc>
              <a:buFontTx/>
              <a:buNone/>
            </a:pPr>
            <a:r>
              <a:rPr lang="en-US" sz="2000" smtClean="0">
                <a:solidFill>
                  <a:srgbClr val="000000"/>
                </a:solidFill>
                <a:latin typeface="Tahoma" pitchFamily="34" charset="0"/>
              </a:rPr>
              <a:t>	Steps required to reach first production vary depending on water depth and depth of the well but generally, the operator must:</a:t>
            </a:r>
          </a:p>
          <a:p>
            <a:pPr eaLnBrk="1" hangingPunct="1">
              <a:lnSpc>
                <a:spcPct val="80000"/>
              </a:lnSpc>
            </a:pPr>
            <a:endParaRPr lang="en-US" sz="2000" smtClean="0">
              <a:solidFill>
                <a:srgbClr val="000000"/>
              </a:solidFill>
              <a:latin typeface="Tahoma" pitchFamily="34" charset="0"/>
            </a:endParaRPr>
          </a:p>
          <a:p>
            <a:pPr eaLnBrk="1" hangingPunct="1">
              <a:lnSpc>
                <a:spcPct val="80000"/>
              </a:lnSpc>
            </a:pPr>
            <a:r>
              <a:rPr lang="en-US" sz="2000" smtClean="0">
                <a:solidFill>
                  <a:srgbClr val="000000"/>
                </a:solidFill>
                <a:latin typeface="Tahoma" pitchFamily="34" charset="0"/>
              </a:rPr>
              <a:t>Evaluate production rates and flow assurances to ensure the investment is justified;</a:t>
            </a:r>
          </a:p>
          <a:p>
            <a:pPr eaLnBrk="1" hangingPunct="1">
              <a:lnSpc>
                <a:spcPct val="80000"/>
              </a:lnSpc>
            </a:pPr>
            <a:r>
              <a:rPr lang="en-US" sz="2000" smtClean="0">
                <a:solidFill>
                  <a:srgbClr val="000000"/>
                </a:solidFill>
                <a:latin typeface="Tahoma" pitchFamily="34" charset="0"/>
              </a:rPr>
              <a:t>Evaluate Market options into which the oil and gas will be sold;</a:t>
            </a:r>
          </a:p>
          <a:p>
            <a:pPr eaLnBrk="1" hangingPunct="1">
              <a:lnSpc>
                <a:spcPct val="80000"/>
              </a:lnSpc>
            </a:pPr>
            <a:r>
              <a:rPr lang="en-US" sz="2000" smtClean="0">
                <a:solidFill>
                  <a:srgbClr val="000000"/>
                </a:solidFill>
                <a:latin typeface="Tahoma" pitchFamily="34" charset="0"/>
              </a:rPr>
              <a:t>Select Platform option, either set own platform or tie the well back to an existing platform;</a:t>
            </a:r>
          </a:p>
          <a:p>
            <a:pPr eaLnBrk="1" hangingPunct="1">
              <a:lnSpc>
                <a:spcPct val="80000"/>
              </a:lnSpc>
            </a:pPr>
            <a:r>
              <a:rPr lang="en-US" sz="2000" smtClean="0">
                <a:solidFill>
                  <a:srgbClr val="000000"/>
                </a:solidFill>
                <a:latin typeface="Tahoma" pitchFamily="34" charset="0"/>
              </a:rPr>
              <a:t>Design and Fabricate Platform, Pipelines and Production Equipment;</a:t>
            </a:r>
          </a:p>
          <a:p>
            <a:pPr eaLnBrk="1" hangingPunct="1">
              <a:lnSpc>
                <a:spcPct val="80000"/>
              </a:lnSpc>
            </a:pPr>
            <a:r>
              <a:rPr lang="en-US" sz="2000" smtClean="0">
                <a:solidFill>
                  <a:srgbClr val="000000"/>
                </a:solidFill>
                <a:latin typeface="Tahoma" pitchFamily="34" charset="0"/>
              </a:rPr>
              <a:t>Install Platform, Pipeline and Production Equipment and tie-in the Well(s)</a:t>
            </a:r>
          </a:p>
          <a:p>
            <a:pPr eaLnBrk="1" hangingPunct="1">
              <a:lnSpc>
                <a:spcPct val="80000"/>
              </a:lnSpc>
            </a:pPr>
            <a:r>
              <a:rPr lang="en-US" sz="2000" smtClean="0">
                <a:solidFill>
                  <a:srgbClr val="000000"/>
                </a:solidFill>
                <a:latin typeface="Tahoma" pitchFamily="34" charset="0"/>
              </a:rPr>
              <a:t>Turn on the well(s)</a:t>
            </a:r>
          </a:p>
          <a:p>
            <a:pPr eaLnBrk="1" hangingPunct="1">
              <a:lnSpc>
                <a:spcPct val="80000"/>
              </a:lnSpc>
              <a:buFontTx/>
              <a:buNone/>
            </a:pPr>
            <a:endParaRPr lang="en-US" sz="2000" smtClean="0">
              <a:latin typeface="Tahom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 y="0"/>
            <a:ext cx="8305800" cy="1143000"/>
          </a:xfrm>
        </p:spPr>
        <p:txBody>
          <a:bodyPr/>
          <a:lstStyle/>
          <a:p>
            <a:pPr eaLnBrk="1" hangingPunct="1"/>
            <a:r>
              <a:rPr lang="en-US" sz="3000" b="1" smtClean="0">
                <a:latin typeface="Tahoma" pitchFamily="34" charset="0"/>
              </a:rPr>
              <a:t>Downstream Commercial Agreements To Be Negotiated Before First Production</a:t>
            </a:r>
          </a:p>
        </p:txBody>
      </p:sp>
      <p:sp>
        <p:nvSpPr>
          <p:cNvPr id="47107" name="Rectangle 3"/>
          <p:cNvSpPr>
            <a:spLocks noGrp="1" noChangeArrowheads="1"/>
          </p:cNvSpPr>
          <p:nvPr>
            <p:ph type="body" idx="1"/>
          </p:nvPr>
        </p:nvSpPr>
        <p:spPr>
          <a:xfrm>
            <a:off x="0" y="1412875"/>
            <a:ext cx="9144000" cy="5111750"/>
          </a:xfrm>
        </p:spPr>
        <p:txBody>
          <a:bodyPr/>
          <a:lstStyle/>
          <a:p>
            <a:pPr eaLnBrk="1" hangingPunct="1">
              <a:lnSpc>
                <a:spcPct val="80000"/>
              </a:lnSpc>
              <a:buFontTx/>
              <a:buNone/>
            </a:pPr>
            <a:r>
              <a:rPr lang="en-US" sz="2000" smtClean="0">
                <a:solidFill>
                  <a:srgbClr val="000000"/>
                </a:solidFill>
              </a:rPr>
              <a:t>	</a:t>
            </a:r>
            <a:r>
              <a:rPr lang="en-US" sz="2000" smtClean="0">
                <a:solidFill>
                  <a:srgbClr val="000000"/>
                </a:solidFill>
                <a:latin typeface="Tahoma" pitchFamily="34" charset="0"/>
              </a:rPr>
              <a:t>Various types of downstream contracts and agreements to be negotiated prior to the commencement of production include, but are not limited to:</a:t>
            </a:r>
          </a:p>
          <a:p>
            <a:pPr eaLnBrk="1" hangingPunct="1">
              <a:lnSpc>
                <a:spcPct val="80000"/>
              </a:lnSpc>
            </a:pPr>
            <a:endParaRPr lang="en-US" sz="2000" smtClean="0">
              <a:solidFill>
                <a:srgbClr val="000000"/>
              </a:solidFill>
              <a:latin typeface="Tahoma" pitchFamily="34" charset="0"/>
            </a:endParaRPr>
          </a:p>
          <a:p>
            <a:pPr eaLnBrk="1" hangingPunct="1">
              <a:lnSpc>
                <a:spcPct val="80000"/>
              </a:lnSpc>
              <a:buFontTx/>
              <a:buNone/>
            </a:pPr>
            <a:r>
              <a:rPr lang="en-US" sz="2000" b="1" smtClean="0">
                <a:solidFill>
                  <a:srgbClr val="000000"/>
                </a:solidFill>
                <a:latin typeface="Tahoma" pitchFamily="34" charset="0"/>
              </a:rPr>
              <a:t>	Production Handling Agreements;</a:t>
            </a:r>
          </a:p>
          <a:p>
            <a:pPr eaLnBrk="1" hangingPunct="1">
              <a:lnSpc>
                <a:spcPct val="80000"/>
              </a:lnSpc>
              <a:buFontTx/>
              <a:buNone/>
            </a:pPr>
            <a:r>
              <a:rPr lang="en-US" sz="2000" b="1" smtClean="0">
                <a:solidFill>
                  <a:srgbClr val="000000"/>
                </a:solidFill>
                <a:latin typeface="Tahoma" pitchFamily="34" charset="0"/>
              </a:rPr>
              <a:t>	Oil and Gas Transportation Agreement ;</a:t>
            </a:r>
          </a:p>
          <a:p>
            <a:pPr eaLnBrk="1" hangingPunct="1">
              <a:lnSpc>
                <a:spcPct val="80000"/>
              </a:lnSpc>
              <a:buFontTx/>
              <a:buNone/>
            </a:pPr>
            <a:r>
              <a:rPr lang="en-US" sz="2000" b="1" smtClean="0">
                <a:solidFill>
                  <a:srgbClr val="000000"/>
                </a:solidFill>
                <a:latin typeface="Tahoma" pitchFamily="34" charset="0"/>
              </a:rPr>
              <a:t>	Oil and Gas Marketing Agreements;</a:t>
            </a:r>
          </a:p>
          <a:p>
            <a:pPr eaLnBrk="1" hangingPunct="1">
              <a:lnSpc>
                <a:spcPct val="80000"/>
              </a:lnSpc>
              <a:buFontTx/>
              <a:buNone/>
            </a:pPr>
            <a:r>
              <a:rPr lang="en-US" sz="2000" b="1" smtClean="0">
                <a:solidFill>
                  <a:srgbClr val="000000"/>
                </a:solidFill>
                <a:latin typeface="Tahoma" pitchFamily="34" charset="0"/>
              </a:rPr>
              <a:t>	Oil and Gas Sales Agreements</a:t>
            </a:r>
            <a:r>
              <a:rPr lang="en-US" sz="2000" smtClean="0">
                <a:solidFill>
                  <a:srgbClr val="000000"/>
                </a:solidFill>
                <a:latin typeface="Tahoma" pitchFamily="34" charset="0"/>
              </a:rPr>
              <a:t>;</a:t>
            </a:r>
          </a:p>
          <a:p>
            <a:pPr eaLnBrk="1" hangingPunct="1">
              <a:lnSpc>
                <a:spcPct val="80000"/>
              </a:lnSpc>
              <a:buFontTx/>
              <a:buNone/>
            </a:pPr>
            <a:r>
              <a:rPr lang="en-US" sz="2000" b="1" smtClean="0">
                <a:solidFill>
                  <a:srgbClr val="000000"/>
                </a:solidFill>
                <a:latin typeface="Tahoma" pitchFamily="34" charset="0"/>
              </a:rPr>
              <a:t>	Lease Dedication Agreements </a:t>
            </a:r>
            <a:r>
              <a:rPr lang="en-US" sz="2000" smtClean="0">
                <a:solidFill>
                  <a:srgbClr val="000000"/>
                </a:solidFill>
                <a:latin typeface="Tahoma" pitchFamily="34" charset="0"/>
              </a:rPr>
              <a:t>(if helpful to secure better sales price);</a:t>
            </a:r>
          </a:p>
          <a:p>
            <a:pPr eaLnBrk="1" hangingPunct="1">
              <a:lnSpc>
                <a:spcPct val="80000"/>
              </a:lnSpc>
              <a:buFontTx/>
              <a:buNone/>
            </a:pPr>
            <a:r>
              <a:rPr lang="en-US" sz="2000" b="1" smtClean="0">
                <a:solidFill>
                  <a:srgbClr val="000000"/>
                </a:solidFill>
                <a:latin typeface="Tahoma" pitchFamily="34" charset="0"/>
              </a:rPr>
              <a:t>	Onshore Oil and Gas Processing Agreement </a:t>
            </a:r>
            <a:r>
              <a:rPr lang="en-US" sz="2000" smtClean="0">
                <a:solidFill>
                  <a:srgbClr val="000000"/>
                </a:solidFill>
                <a:latin typeface="Tahoma" pitchFamily="34" charset="0"/>
              </a:rPr>
              <a:t>;</a:t>
            </a:r>
          </a:p>
          <a:p>
            <a:pPr eaLnBrk="1" hangingPunct="1">
              <a:lnSpc>
                <a:spcPct val="80000"/>
              </a:lnSpc>
              <a:buFontTx/>
              <a:buNone/>
            </a:pPr>
            <a:r>
              <a:rPr lang="en-US" sz="2000" b="1" smtClean="0">
                <a:solidFill>
                  <a:srgbClr val="000000"/>
                </a:solidFill>
                <a:latin typeface="Tahoma" pitchFamily="34" charset="0"/>
              </a:rPr>
              <a:t>	Retrograde Agreement with Pipeline </a:t>
            </a:r>
          </a:p>
          <a:p>
            <a:pPr eaLnBrk="1" hangingPunct="1">
              <a:lnSpc>
                <a:spcPct val="80000"/>
              </a:lnSpc>
              <a:buFontTx/>
              <a:buNone/>
            </a:pPr>
            <a:r>
              <a:rPr lang="en-US" sz="2000" smtClean="0">
                <a:solidFill>
                  <a:srgbClr val="000000"/>
                </a:solidFill>
                <a:latin typeface="Tahoma" pitchFamily="34" charset="0"/>
              </a:rPr>
              <a:t>	(accounting for gas that condensates to liquid in a pipeline);</a:t>
            </a:r>
          </a:p>
          <a:p>
            <a:pPr eaLnBrk="1" hangingPunct="1">
              <a:lnSpc>
                <a:spcPct val="80000"/>
              </a:lnSpc>
              <a:buFontTx/>
              <a:buNone/>
            </a:pPr>
            <a:r>
              <a:rPr lang="en-US" sz="2000" b="1" smtClean="0">
                <a:solidFill>
                  <a:srgbClr val="000000"/>
                </a:solidFill>
                <a:latin typeface="Tahoma" pitchFamily="34" charset="0"/>
              </a:rPr>
              <a:t>	Condensate Separation and Stabilization Agreement  </a:t>
            </a:r>
          </a:p>
          <a:p>
            <a:pPr eaLnBrk="1" hangingPunct="1">
              <a:lnSpc>
                <a:spcPct val="80000"/>
              </a:lnSpc>
              <a:buFontTx/>
              <a:buNone/>
            </a:pPr>
            <a:r>
              <a:rPr lang="en-US" sz="2000" smtClean="0">
                <a:solidFill>
                  <a:srgbClr val="000000"/>
                </a:solidFill>
                <a:latin typeface="Tahoma" pitchFamily="34" charset="0"/>
              </a:rPr>
              <a:t>	(provides for the separation of gas and condensate  on the beach);</a:t>
            </a:r>
          </a:p>
          <a:p>
            <a:pPr eaLnBrk="1" hangingPunct="1">
              <a:lnSpc>
                <a:spcPct val="80000"/>
              </a:lnSpc>
              <a:buFontTx/>
              <a:buNone/>
            </a:pPr>
            <a:r>
              <a:rPr lang="en-US" sz="2000" b="1" smtClean="0">
                <a:solidFill>
                  <a:srgbClr val="000000"/>
                </a:solidFill>
                <a:latin typeface="Tahoma" pitchFamily="34" charset="0"/>
              </a:rPr>
              <a:t>	Dehydration Agreement </a:t>
            </a:r>
            <a:r>
              <a:rPr lang="en-US" sz="2000" smtClean="0">
                <a:solidFill>
                  <a:srgbClr val="000000"/>
                </a:solidFill>
                <a:latin typeface="Tahoma" pitchFamily="34" charset="0"/>
              </a:rPr>
              <a:t>;</a:t>
            </a:r>
            <a:br>
              <a:rPr lang="en-US" sz="2000" smtClean="0">
                <a:solidFill>
                  <a:srgbClr val="000000"/>
                </a:solidFill>
                <a:latin typeface="Tahoma" pitchFamily="34" charset="0"/>
              </a:rPr>
            </a:br>
            <a:r>
              <a:rPr lang="en-US" sz="2000" b="1" smtClean="0">
                <a:solidFill>
                  <a:srgbClr val="000000"/>
                </a:solidFill>
                <a:latin typeface="Tahoma" pitchFamily="34" charset="0"/>
              </a:rPr>
              <a:t>Facilities Agreement</a:t>
            </a:r>
          </a:p>
          <a:p>
            <a:pPr eaLnBrk="1" hangingPunct="1">
              <a:lnSpc>
                <a:spcPct val="80000"/>
              </a:lnSpc>
              <a:buFontTx/>
              <a:buNone/>
            </a:pPr>
            <a:r>
              <a:rPr lang="en-US" sz="2000" smtClean="0">
                <a:solidFill>
                  <a:srgbClr val="000000"/>
                </a:solidFill>
                <a:latin typeface="Tahoma" pitchFamily="34" charset="0"/>
              </a:rPr>
              <a:t>	(allowing for pipeline interconnect with transportation line) </a:t>
            </a:r>
            <a:endParaRPr lang="en-US" sz="2000" smtClean="0">
              <a:latin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304800" y="1371600"/>
            <a:ext cx="85344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4000" b="1">
                <a:solidFill>
                  <a:srgbClr val="000000"/>
                </a:solidFill>
              </a:rPr>
              <a:t>VI.</a:t>
            </a:r>
            <a:br>
              <a:rPr lang="en-US" sz="4000" b="1">
                <a:solidFill>
                  <a:srgbClr val="000000"/>
                </a:solidFill>
              </a:rPr>
            </a:br>
            <a:r>
              <a:rPr lang="en-US" sz="4000" b="1">
                <a:solidFill>
                  <a:srgbClr val="000000"/>
                </a:solidFill>
              </a:rPr>
              <a:t/>
            </a:r>
            <a:br>
              <a:rPr lang="en-US" sz="4000" b="1">
                <a:solidFill>
                  <a:srgbClr val="000000"/>
                </a:solidFill>
              </a:rPr>
            </a:br>
            <a:r>
              <a:rPr lang="en-US" sz="4000" b="1">
                <a:solidFill>
                  <a:srgbClr val="000000"/>
                </a:solidFill>
              </a:rPr>
              <a:t>Regulation and The U.S. Government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200" b="1" smtClean="0">
                <a:latin typeface="Tahoma" pitchFamily="34" charset="0"/>
              </a:rPr>
              <a:t>Regulation and The U.S. Government </a:t>
            </a:r>
          </a:p>
        </p:txBody>
      </p:sp>
      <p:sp>
        <p:nvSpPr>
          <p:cNvPr id="49155" name="Rectangle 3"/>
          <p:cNvSpPr>
            <a:spLocks noGrp="1" noChangeArrowheads="1"/>
          </p:cNvSpPr>
          <p:nvPr>
            <p:ph type="body" idx="1"/>
          </p:nvPr>
        </p:nvSpPr>
        <p:spPr>
          <a:xfrm>
            <a:off x="0" y="1447800"/>
            <a:ext cx="8915400" cy="4800600"/>
          </a:xfrm>
        </p:spPr>
        <p:txBody>
          <a:bodyPr/>
          <a:lstStyle/>
          <a:p>
            <a:pPr eaLnBrk="1" hangingPunct="1">
              <a:buFontTx/>
              <a:buNone/>
            </a:pPr>
            <a:r>
              <a:rPr lang="en-US" sz="1400" smtClean="0">
                <a:solidFill>
                  <a:srgbClr val="000000"/>
                </a:solidFill>
              </a:rPr>
              <a:t>	</a:t>
            </a:r>
            <a:r>
              <a:rPr lang="en-US" sz="2200" smtClean="0">
                <a:solidFill>
                  <a:srgbClr val="000000"/>
                </a:solidFill>
                <a:latin typeface="Tahoma" pitchFamily="34" charset="0"/>
              </a:rPr>
              <a:t>The Lease itself does not grant all rights necessary to conduct oil and gas operations.  The lessee must also secure numerous permits and approvals before, during and after the conduct of operations, including but not limited to:</a:t>
            </a:r>
            <a:br>
              <a:rPr lang="en-US" sz="2200" smtClean="0">
                <a:solidFill>
                  <a:srgbClr val="000000"/>
                </a:solidFill>
                <a:latin typeface="Tahoma" pitchFamily="34" charset="0"/>
              </a:rPr>
            </a:br>
            <a:r>
              <a:rPr lang="en-US" sz="2200" smtClean="0">
                <a:solidFill>
                  <a:srgbClr val="000000"/>
                </a:solidFill>
                <a:latin typeface="Tahoma" pitchFamily="34" charset="0"/>
              </a:rPr>
              <a:t/>
            </a:r>
            <a:br>
              <a:rPr lang="en-US" sz="2200" smtClean="0">
                <a:solidFill>
                  <a:srgbClr val="000000"/>
                </a:solidFill>
                <a:latin typeface="Tahoma" pitchFamily="34" charset="0"/>
              </a:rPr>
            </a:br>
            <a:r>
              <a:rPr lang="en-US" sz="2200" smtClean="0">
                <a:solidFill>
                  <a:srgbClr val="000000"/>
                </a:solidFill>
                <a:latin typeface="Tahoma" pitchFamily="34" charset="0"/>
              </a:rPr>
              <a:t>Exploration Plan (EP) (BOEM issued) </a:t>
            </a:r>
            <a:br>
              <a:rPr lang="en-US" sz="2200" smtClean="0">
                <a:solidFill>
                  <a:srgbClr val="000000"/>
                </a:solidFill>
                <a:latin typeface="Tahoma" pitchFamily="34" charset="0"/>
              </a:rPr>
            </a:br>
            <a:r>
              <a:rPr lang="en-US" sz="2200" smtClean="0">
                <a:solidFill>
                  <a:srgbClr val="000000"/>
                </a:solidFill>
                <a:latin typeface="Tahoma" pitchFamily="34" charset="0"/>
              </a:rPr>
              <a:t>Discharge Permit (NPDES) (EPA issued) </a:t>
            </a:r>
            <a:br>
              <a:rPr lang="en-US" sz="2200" smtClean="0">
                <a:solidFill>
                  <a:srgbClr val="000000"/>
                </a:solidFill>
                <a:latin typeface="Tahoma" pitchFamily="34" charset="0"/>
              </a:rPr>
            </a:br>
            <a:r>
              <a:rPr lang="en-US" sz="2200" smtClean="0">
                <a:solidFill>
                  <a:srgbClr val="000000"/>
                </a:solidFill>
                <a:latin typeface="Tahoma" pitchFamily="34" charset="0"/>
              </a:rPr>
              <a:t>Application for Permit to Drill (APD) (BOEM issued) </a:t>
            </a:r>
            <a:br>
              <a:rPr lang="en-US" sz="2200" smtClean="0">
                <a:solidFill>
                  <a:srgbClr val="000000"/>
                </a:solidFill>
                <a:latin typeface="Tahoma" pitchFamily="34" charset="0"/>
              </a:rPr>
            </a:br>
            <a:r>
              <a:rPr lang="en-US" sz="2200" smtClean="0">
                <a:solidFill>
                  <a:srgbClr val="000000"/>
                </a:solidFill>
                <a:latin typeface="Tahoma" pitchFamily="34" charset="0"/>
              </a:rPr>
              <a:t>Development Plan (DP or DOCD) (BOEM issued) </a:t>
            </a:r>
            <a:br>
              <a:rPr lang="en-US" sz="2200" smtClean="0">
                <a:solidFill>
                  <a:srgbClr val="000000"/>
                </a:solidFill>
                <a:latin typeface="Tahoma" pitchFamily="34" charset="0"/>
              </a:rPr>
            </a:br>
            <a:r>
              <a:rPr lang="en-US" sz="2200" smtClean="0">
                <a:solidFill>
                  <a:srgbClr val="000000"/>
                </a:solidFill>
                <a:latin typeface="Tahoma" pitchFamily="34" charset="0"/>
              </a:rPr>
              <a:t>Coastal Zone Management (CZM) (issued by offsetting State)</a:t>
            </a:r>
            <a:br>
              <a:rPr lang="en-US" sz="2200" smtClean="0">
                <a:solidFill>
                  <a:srgbClr val="000000"/>
                </a:solidFill>
                <a:latin typeface="Tahoma" pitchFamily="34" charset="0"/>
              </a:rPr>
            </a:br>
            <a:r>
              <a:rPr lang="en-US" sz="2200" smtClean="0">
                <a:solidFill>
                  <a:srgbClr val="000000"/>
                </a:solidFill>
                <a:latin typeface="Tahoma" pitchFamily="34" charset="0"/>
              </a:rPr>
              <a:t>Deepwater Operating Plan (or subsea wells) (DWOP)(BOEM issued) </a:t>
            </a:r>
            <a:br>
              <a:rPr lang="en-US" sz="2200" smtClean="0">
                <a:solidFill>
                  <a:srgbClr val="000000"/>
                </a:solidFill>
                <a:latin typeface="Tahoma" pitchFamily="34" charset="0"/>
              </a:rPr>
            </a:br>
            <a:r>
              <a:rPr lang="en-US" sz="2200" smtClean="0">
                <a:solidFill>
                  <a:srgbClr val="000000"/>
                </a:solidFill>
                <a:latin typeface="Tahoma" pitchFamily="34" charset="0"/>
              </a:rPr>
              <a:t>Structure Permit (for platform wells) (BOEM issued)</a:t>
            </a:r>
            <a:br>
              <a:rPr lang="en-US" sz="2200" smtClean="0">
                <a:solidFill>
                  <a:srgbClr val="000000"/>
                </a:solidFill>
                <a:latin typeface="Tahoma" pitchFamily="34" charset="0"/>
              </a:rPr>
            </a:br>
            <a:r>
              <a:rPr lang="en-US" sz="2200" smtClean="0">
                <a:solidFill>
                  <a:srgbClr val="000000"/>
                </a:solidFill>
                <a:latin typeface="Tahoma" pitchFamily="34" charset="0"/>
              </a:rPr>
              <a:t>Pipeline Permits (BOEM issued)</a:t>
            </a:r>
            <a:br>
              <a:rPr lang="en-US" sz="2200" smtClean="0">
                <a:solidFill>
                  <a:srgbClr val="000000"/>
                </a:solidFill>
                <a:latin typeface="Tahoma" pitchFamily="34" charset="0"/>
              </a:rPr>
            </a:br>
            <a:r>
              <a:rPr lang="en-US" sz="2200" smtClean="0">
                <a:solidFill>
                  <a:srgbClr val="000000"/>
                </a:solidFill>
                <a:latin typeface="Tahoma" pitchFamily="34" charset="0"/>
              </a:rPr>
              <a:t>Surface Comingling Permits (BOEM issued)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343775" cy="1219200"/>
          </a:xfrm>
        </p:spPr>
        <p:txBody>
          <a:bodyPr/>
          <a:lstStyle/>
          <a:p>
            <a:pPr eaLnBrk="1" hangingPunct="1"/>
            <a:r>
              <a:rPr lang="en-US" sz="3200" b="1" smtClean="0">
                <a:latin typeface="Tahoma" pitchFamily="34" charset="0"/>
              </a:rPr>
              <a:t>5 Year Plan to First Production: </a:t>
            </a:r>
            <a:br>
              <a:rPr lang="en-US" sz="3200" b="1" smtClean="0">
                <a:latin typeface="Tahoma" pitchFamily="34" charset="0"/>
              </a:rPr>
            </a:br>
            <a:r>
              <a:rPr lang="en-US" sz="3200" b="1" smtClean="0">
                <a:latin typeface="Tahoma" pitchFamily="34" charset="0"/>
              </a:rPr>
              <a:t>The US Government Is Involved!</a:t>
            </a:r>
          </a:p>
        </p:txBody>
      </p:sp>
      <p:graphicFrame>
        <p:nvGraphicFramePr>
          <p:cNvPr id="50179" name="Object 4"/>
          <p:cNvGraphicFramePr>
            <a:graphicFrameLocks noGrp="1" noChangeAspect="1"/>
          </p:cNvGraphicFramePr>
          <p:nvPr>
            <p:ph idx="1"/>
          </p:nvPr>
        </p:nvGraphicFramePr>
        <p:xfrm>
          <a:off x="0" y="1295400"/>
          <a:ext cx="9144000" cy="5562600"/>
        </p:xfrm>
        <a:graphic>
          <a:graphicData uri="http://schemas.openxmlformats.org/presentationml/2006/ole">
            <p:oleObj spid="_x0000_s50181" name="Acrobat Document" r:id="rId3" imgW="11484720" imgH="8878320" progId="AcroExch.Document.7">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0"/>
            <a:ext cx="7648575" cy="1295400"/>
          </a:xfrm>
        </p:spPr>
        <p:txBody>
          <a:bodyPr/>
          <a:lstStyle/>
          <a:p>
            <a:pPr eaLnBrk="1" hangingPunct="1"/>
            <a:r>
              <a:rPr lang="en-US" sz="3200" b="1" smtClean="0">
                <a:latin typeface="Tahoma" pitchFamily="34" charset="0"/>
              </a:rPr>
              <a:t>Key Contracts and Regulations </a:t>
            </a:r>
            <a:br>
              <a:rPr lang="en-US" sz="3200" b="1" smtClean="0">
                <a:latin typeface="Tahoma" pitchFamily="34" charset="0"/>
              </a:rPr>
            </a:br>
            <a:r>
              <a:rPr lang="en-US" sz="3200" b="1" smtClean="0">
                <a:latin typeface="Tahoma" pitchFamily="34" charset="0"/>
              </a:rPr>
              <a:t>Governing OCS Activities</a:t>
            </a:r>
          </a:p>
        </p:txBody>
      </p:sp>
      <p:sp>
        <p:nvSpPr>
          <p:cNvPr id="51203" name="Rectangle 3"/>
          <p:cNvSpPr>
            <a:spLocks noGrp="1" noChangeArrowheads="1"/>
          </p:cNvSpPr>
          <p:nvPr>
            <p:ph type="body" idx="1"/>
          </p:nvPr>
        </p:nvSpPr>
        <p:spPr>
          <a:xfrm>
            <a:off x="304800" y="1447800"/>
            <a:ext cx="8686800" cy="5111750"/>
          </a:xfrm>
        </p:spPr>
        <p:txBody>
          <a:bodyPr/>
          <a:lstStyle/>
          <a:p>
            <a:pPr eaLnBrk="1" hangingPunct="1">
              <a:lnSpc>
                <a:spcPct val="90000"/>
              </a:lnSpc>
              <a:buClr>
                <a:srgbClr val="CC0000"/>
              </a:buClr>
              <a:buFont typeface="Wingdings" pitchFamily="2" charset="2"/>
              <a:buChar char="Ø"/>
            </a:pPr>
            <a:r>
              <a:rPr lang="en-US" sz="2200" b="1" smtClean="0">
                <a:solidFill>
                  <a:srgbClr val="000000"/>
                </a:solidFill>
                <a:latin typeface="Tahoma" pitchFamily="34" charset="0"/>
              </a:rPr>
              <a:t>Lease</a:t>
            </a:r>
          </a:p>
          <a:p>
            <a:pPr eaLnBrk="1" hangingPunct="1">
              <a:lnSpc>
                <a:spcPct val="90000"/>
              </a:lnSpc>
              <a:buClr>
                <a:srgbClr val="CC0000"/>
              </a:buClr>
              <a:buFont typeface="Wingdings" pitchFamily="2" charset="2"/>
              <a:buChar char="Ø"/>
            </a:pPr>
            <a:endParaRPr lang="en-US" sz="2200" b="1" smtClean="0">
              <a:solidFill>
                <a:srgbClr val="000000"/>
              </a:solidFill>
              <a:latin typeface="Tahoma" pitchFamily="34" charset="0"/>
            </a:endParaRPr>
          </a:p>
          <a:p>
            <a:pPr eaLnBrk="1" hangingPunct="1">
              <a:lnSpc>
                <a:spcPct val="90000"/>
              </a:lnSpc>
              <a:buClr>
                <a:srgbClr val="CC0000"/>
              </a:buClr>
              <a:buFont typeface="Wingdings" pitchFamily="2" charset="2"/>
              <a:buChar char="Ø"/>
            </a:pPr>
            <a:r>
              <a:rPr lang="en-US" sz="2200" b="1" smtClean="0">
                <a:solidFill>
                  <a:srgbClr val="000000"/>
                </a:solidFill>
                <a:latin typeface="Tahoma" pitchFamily="34" charset="0"/>
              </a:rPr>
              <a:t>Congress’ Laws Governing OCS Activities Are Codified In The Code of Federal Regulations, namely:</a:t>
            </a:r>
          </a:p>
          <a:p>
            <a:pPr lvl="2" eaLnBrk="1" hangingPunct="1">
              <a:lnSpc>
                <a:spcPct val="90000"/>
              </a:lnSpc>
              <a:buClr>
                <a:srgbClr val="CC0000"/>
              </a:buClr>
              <a:buFont typeface="Wingdings" pitchFamily="2" charset="2"/>
              <a:buNone/>
            </a:pPr>
            <a:r>
              <a:rPr lang="en-US" sz="2600" b="1" smtClean="0">
                <a:solidFill>
                  <a:srgbClr val="000000"/>
                </a:solidFill>
                <a:latin typeface="Tahoma" pitchFamily="34" charset="0"/>
              </a:rPr>
              <a:t>30 CFR 250 – Regulating OCS Operations </a:t>
            </a:r>
          </a:p>
          <a:p>
            <a:pPr lvl="2" eaLnBrk="1" hangingPunct="1">
              <a:lnSpc>
                <a:spcPct val="90000"/>
              </a:lnSpc>
              <a:buClr>
                <a:srgbClr val="CC0000"/>
              </a:buClr>
              <a:buFont typeface="Wingdings" pitchFamily="2" charset="2"/>
              <a:buNone/>
            </a:pPr>
            <a:r>
              <a:rPr lang="en-US" sz="2600" b="1" smtClean="0">
                <a:solidFill>
                  <a:srgbClr val="000000"/>
                </a:solidFill>
                <a:latin typeface="Tahoma" pitchFamily="34" charset="0"/>
              </a:rPr>
              <a:t>30 CFR 256 – Regulating OCS Leasing Activities </a:t>
            </a:r>
          </a:p>
          <a:p>
            <a:pPr eaLnBrk="1" hangingPunct="1">
              <a:lnSpc>
                <a:spcPct val="90000"/>
              </a:lnSpc>
              <a:buClr>
                <a:srgbClr val="CC0000"/>
              </a:buClr>
              <a:buFont typeface="Wingdings" pitchFamily="2" charset="2"/>
              <a:buChar char="Ø"/>
            </a:pPr>
            <a:endParaRPr lang="en-US" sz="2200" b="1" smtClean="0">
              <a:solidFill>
                <a:srgbClr val="000000"/>
              </a:solidFill>
              <a:latin typeface="Tahoma" pitchFamily="34" charset="0"/>
            </a:endParaRPr>
          </a:p>
          <a:p>
            <a:pPr eaLnBrk="1" hangingPunct="1">
              <a:lnSpc>
                <a:spcPct val="90000"/>
              </a:lnSpc>
              <a:buClr>
                <a:srgbClr val="CC0000"/>
              </a:buClr>
              <a:buFont typeface="Wingdings" pitchFamily="2" charset="2"/>
              <a:buChar char="Ø"/>
            </a:pPr>
            <a:r>
              <a:rPr lang="en-US" sz="2200" b="1" smtClean="0">
                <a:solidFill>
                  <a:srgbClr val="000000"/>
                </a:solidFill>
                <a:latin typeface="Tahoma" pitchFamily="34" charset="0"/>
              </a:rPr>
              <a:t>Information to Lessees and Operators (ITLs) issued by the BOEM – ‘FYI’ notices </a:t>
            </a:r>
          </a:p>
          <a:p>
            <a:pPr eaLnBrk="1" hangingPunct="1">
              <a:lnSpc>
                <a:spcPct val="90000"/>
              </a:lnSpc>
              <a:buClr>
                <a:srgbClr val="CC0000"/>
              </a:buClr>
              <a:buFont typeface="Wingdings" pitchFamily="2" charset="2"/>
              <a:buChar char="Ø"/>
            </a:pPr>
            <a:endParaRPr lang="en-US" sz="2200" b="1" smtClean="0">
              <a:solidFill>
                <a:srgbClr val="000000"/>
              </a:solidFill>
              <a:latin typeface="Tahoma" pitchFamily="34" charset="0"/>
            </a:endParaRPr>
          </a:p>
          <a:p>
            <a:pPr eaLnBrk="1" hangingPunct="1">
              <a:lnSpc>
                <a:spcPct val="90000"/>
              </a:lnSpc>
              <a:buClr>
                <a:srgbClr val="CC0000"/>
              </a:buClr>
              <a:buFont typeface="Wingdings" pitchFamily="2" charset="2"/>
              <a:buChar char="Ø"/>
            </a:pPr>
            <a:r>
              <a:rPr lang="en-US" sz="2200" b="1" smtClean="0">
                <a:solidFill>
                  <a:srgbClr val="000000"/>
                </a:solidFill>
                <a:latin typeface="Tahoma" pitchFamily="34" charset="0"/>
              </a:rPr>
              <a:t>Notice to Lessees and Operators (NTLs) issued by the BOEM – clarification and interpretation of existing regulations </a:t>
            </a:r>
            <a:endParaRPr lang="en-US" sz="2000" smtClean="0">
              <a:latin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Agencies, Laws and Regulations</a:t>
            </a:r>
            <a:endParaRPr lang="en-US" dirty="0"/>
          </a:p>
        </p:txBody>
      </p:sp>
      <p:sp>
        <p:nvSpPr>
          <p:cNvPr id="3" name="Content Placeholder 2"/>
          <p:cNvSpPr>
            <a:spLocks noGrp="1"/>
          </p:cNvSpPr>
          <p:nvPr>
            <p:ph idx="1"/>
          </p:nvPr>
        </p:nvSpPr>
        <p:spPr/>
        <p:txBody>
          <a:bodyPr/>
          <a:lstStyle/>
          <a:p>
            <a:pPr>
              <a:buNone/>
            </a:pPr>
            <a:endParaRPr lang="en-US" b="1" dirty="0" smtClean="0">
              <a:solidFill>
                <a:srgbClr val="000000"/>
              </a:solidFill>
            </a:endParaRPr>
          </a:p>
          <a:p>
            <a:pPr>
              <a:buNone/>
            </a:pPr>
            <a:r>
              <a:rPr lang="en-US" b="1" dirty="0" smtClean="0">
                <a:solidFill>
                  <a:srgbClr val="000000"/>
                </a:solidFill>
              </a:rPr>
              <a:t>DEPARTMENT OF THE INTERIOR </a:t>
            </a:r>
          </a:p>
          <a:p>
            <a:endParaRPr lang="en-US" dirty="0" smtClean="0">
              <a:solidFill>
                <a:srgbClr val="000000"/>
              </a:solidFill>
            </a:endParaRPr>
          </a:p>
          <a:p>
            <a:r>
              <a:rPr lang="en-US" dirty="0" smtClean="0">
                <a:solidFill>
                  <a:srgbClr val="000000"/>
                </a:solidFill>
              </a:rPr>
              <a:t>BOEM </a:t>
            </a:r>
            <a:r>
              <a:rPr lang="en-US" sz="2000" dirty="0" smtClean="0">
                <a:solidFill>
                  <a:srgbClr val="000000"/>
                </a:solidFill>
              </a:rPr>
              <a:t>(Bureau of Ocean Energy Management)</a:t>
            </a:r>
          </a:p>
          <a:p>
            <a:pPr>
              <a:buNone/>
            </a:pPr>
            <a:endParaRPr lang="en-US" sz="2000" dirty="0" smtClean="0">
              <a:solidFill>
                <a:srgbClr val="000000"/>
              </a:solidFill>
            </a:endParaRPr>
          </a:p>
          <a:p>
            <a:r>
              <a:rPr lang="en-US" dirty="0" smtClean="0">
                <a:solidFill>
                  <a:srgbClr val="000000"/>
                </a:solidFill>
              </a:rPr>
              <a:t>BSEE</a:t>
            </a:r>
            <a:r>
              <a:rPr lang="en-US" sz="2000" dirty="0" smtClean="0">
                <a:solidFill>
                  <a:srgbClr val="000000"/>
                </a:solidFill>
              </a:rPr>
              <a:t> </a:t>
            </a:r>
            <a:r>
              <a:rPr lang="en-US" sz="1800" dirty="0" smtClean="0">
                <a:solidFill>
                  <a:srgbClr val="000000"/>
                </a:solidFill>
              </a:rPr>
              <a:t>(Bureau of Safety and Environmental Enforcement)</a:t>
            </a:r>
          </a:p>
          <a:p>
            <a:pPr>
              <a:buNone/>
            </a:pPr>
            <a:endParaRPr lang="en-US" sz="1800" dirty="0" smtClean="0">
              <a:solidFill>
                <a:srgbClr val="000000"/>
              </a:solidFill>
            </a:endParaRPr>
          </a:p>
          <a:p>
            <a:r>
              <a:rPr lang="en-US" dirty="0" smtClean="0">
                <a:solidFill>
                  <a:srgbClr val="000000"/>
                </a:solidFill>
              </a:rPr>
              <a:t>ONRR </a:t>
            </a:r>
            <a:r>
              <a:rPr lang="en-US" sz="2000" dirty="0" smtClean="0">
                <a:solidFill>
                  <a:srgbClr val="000000"/>
                </a:solidFill>
              </a:rPr>
              <a:t>(Offices of Natural Resources Revenue)</a:t>
            </a:r>
          </a:p>
          <a:p>
            <a:pPr>
              <a:buNone/>
            </a:pPr>
            <a:endParaRPr lang="en-US" sz="2000" dirty="0" smtClean="0">
              <a:solidFill>
                <a:srgbClr val="000000"/>
              </a:solidFill>
            </a:endParaRPr>
          </a:p>
          <a:p>
            <a:r>
              <a:rPr lang="en-US" dirty="0" smtClean="0">
                <a:solidFill>
                  <a:srgbClr val="000000"/>
                </a:solidFill>
              </a:rPr>
              <a:t>Code of Federal Regulations </a:t>
            </a:r>
            <a:endParaRPr lang="en-US"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BOEM</a:t>
            </a:r>
            <a:endParaRPr lang="en-US" dirty="0"/>
          </a:p>
        </p:txBody>
      </p:sp>
      <p:sp>
        <p:nvSpPr>
          <p:cNvPr id="3" name="Content Placeholder 2"/>
          <p:cNvSpPr>
            <a:spLocks noGrp="1"/>
          </p:cNvSpPr>
          <p:nvPr>
            <p:ph idx="1"/>
          </p:nvPr>
        </p:nvSpPr>
        <p:spPr/>
        <p:txBody>
          <a:bodyPr/>
          <a:lstStyle/>
          <a:p>
            <a:pPr>
              <a:buNone/>
            </a:pPr>
            <a:r>
              <a:rPr lang="en-US" sz="1200" dirty="0" smtClean="0"/>
              <a:t>The Bureau of Ocean Energy Management (BOEM) manages the exploration and development of the</a:t>
            </a:r>
          </a:p>
          <a:p>
            <a:pPr>
              <a:buNone/>
            </a:pPr>
            <a:r>
              <a:rPr lang="en-US" sz="1200" dirty="0" smtClean="0"/>
              <a:t>nation's offshore resources. It seeks to appropriately balance economic development, energy</a:t>
            </a:r>
          </a:p>
          <a:p>
            <a:pPr>
              <a:buNone/>
            </a:pPr>
            <a:r>
              <a:rPr lang="en-US" sz="1200" dirty="0" smtClean="0"/>
              <a:t>independence, and environmental protection through oil and gas leases, renewable energy development</a:t>
            </a:r>
          </a:p>
          <a:p>
            <a:pPr>
              <a:buNone/>
            </a:pPr>
            <a:r>
              <a:rPr lang="en-US" sz="1200" dirty="0" smtClean="0"/>
              <a:t>and environmental reviews and studies. </a:t>
            </a:r>
          </a:p>
          <a:p>
            <a:pPr>
              <a:buNone/>
            </a:pPr>
            <a:r>
              <a:rPr lang="en-US" sz="1200" b="1" dirty="0" smtClean="0"/>
              <a:t>Key functions of BOEM include:</a:t>
            </a:r>
          </a:p>
          <a:p>
            <a:r>
              <a:rPr lang="en-US" sz="1200" dirty="0" smtClean="0"/>
              <a:t>The </a:t>
            </a:r>
            <a:r>
              <a:rPr lang="en-US" sz="1200" b="1" dirty="0" smtClean="0"/>
              <a:t>Office of Strategic Resources</a:t>
            </a:r>
            <a:r>
              <a:rPr lang="en-US" sz="1200" dirty="0" smtClean="0"/>
              <a:t>, which is responsible for the development of the </a:t>
            </a:r>
            <a:r>
              <a:rPr lang="en-US" sz="1200" b="1" dirty="0" smtClean="0"/>
              <a:t>Five Year Outer Continental Shelf (OCS)Oil and Natural Gas Leasing Program</a:t>
            </a:r>
            <a:r>
              <a:rPr lang="en-US" sz="1200" dirty="0" smtClean="0"/>
              <a:t>, oversees assessments of the oil, gas and other mineral resource potential of the OCS, inventories oil and gas reserves and develops production projections, and conducts economic evaluations that ensure the receipt of fair market value by U.S. taxpayers for OCS leases.</a:t>
            </a:r>
          </a:p>
          <a:p>
            <a:r>
              <a:rPr lang="en-US" sz="1200" dirty="0" smtClean="0"/>
              <a:t>BOEM handles the actual </a:t>
            </a:r>
            <a:r>
              <a:rPr lang="en-US" sz="1200" b="1" dirty="0" smtClean="0"/>
              <a:t>Oil and Gas Lease Sales</a:t>
            </a:r>
            <a:r>
              <a:rPr lang="en-US" sz="1200" dirty="0" smtClean="0"/>
              <a:t>, along with </a:t>
            </a:r>
            <a:r>
              <a:rPr lang="en-US" sz="1200" b="1" dirty="0" smtClean="0"/>
              <a:t>Sand and Gravel </a:t>
            </a:r>
            <a:r>
              <a:rPr lang="en-US" sz="1200" dirty="0" smtClean="0"/>
              <a:t>negotiated agreements and official maps and GIS data.  </a:t>
            </a:r>
          </a:p>
          <a:p>
            <a:r>
              <a:rPr lang="en-US" sz="1200" b="1" dirty="0" smtClean="0"/>
              <a:t>BOEM is responsible for offshore Renewable Energy Programs.</a:t>
            </a:r>
            <a:r>
              <a:rPr lang="en-US" sz="1200" dirty="0" smtClean="0"/>
              <a:t>  The Renewable Energy Program grants leases, easements, and rights-of-way for orderly, safe, and environmentally responsible renewable energy development activities.</a:t>
            </a:r>
          </a:p>
          <a:p>
            <a:r>
              <a:rPr lang="en-US" sz="1200" dirty="0" smtClean="0"/>
              <a:t>BOEM’s </a:t>
            </a:r>
            <a:r>
              <a:rPr lang="en-US" sz="1200" b="1" dirty="0" smtClean="0"/>
              <a:t>Office of Environmental Programs </a:t>
            </a:r>
            <a:r>
              <a:rPr lang="en-US" sz="1200" dirty="0" smtClean="0"/>
              <a:t>conducts environmental reviews, including </a:t>
            </a:r>
            <a:r>
              <a:rPr lang="en-US" sz="1200" i="1" dirty="0" smtClean="0"/>
              <a:t>National Environmental Policy Act </a:t>
            </a:r>
            <a:r>
              <a:rPr lang="en-US" sz="1200" dirty="0" smtClean="0"/>
              <a:t>(NEPA) analyses and compliance documents for each major stage of energy development planning. These analyses inform the bureau’s decisions on the Five Year Program, and conventional and renewable energy leasing and development activities. Additionally, BOEM’s scientists conduct and oversee environmental studies to inform policy decisions relating to the management of energy and marine mineral resources on the OCS.     </a:t>
            </a:r>
          </a:p>
          <a:p>
            <a:r>
              <a:rPr lang="en-US" sz="1200" dirty="0" smtClean="0"/>
              <a:t>BOEM is supported by three regional offices in New Orleans, La., Camarillo, Calif., and Anchorage, Alaska. The regional offices manage oil and gas resource evaluations, environmental studies and assessments, leasing activities including the review of </a:t>
            </a:r>
            <a:r>
              <a:rPr lang="en-US" sz="1200" b="1" dirty="0" smtClean="0"/>
              <a:t>Exploration Plans and Development Operations and Coordination Documents,</a:t>
            </a:r>
            <a:r>
              <a:rPr lang="en-US" sz="1200" dirty="0" smtClean="0"/>
              <a:t> fair market value determinations, and geological and geophysical permitting.</a:t>
            </a:r>
          </a:p>
          <a:p>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00050"/>
            <a:ext cx="7572375" cy="508000"/>
          </a:xfrm>
        </p:spPr>
        <p:txBody>
          <a:bodyPr/>
          <a:lstStyle/>
          <a:p>
            <a:pPr eaLnBrk="1" hangingPunct="1"/>
            <a:r>
              <a:rPr lang="en-US" b="1" smtClean="0">
                <a:latin typeface="Tahoma" pitchFamily="34" charset="0"/>
              </a:rPr>
              <a:t>Submerged Lands Act of 1953</a:t>
            </a:r>
          </a:p>
        </p:txBody>
      </p:sp>
      <p:sp>
        <p:nvSpPr>
          <p:cNvPr id="9219" name="Rectangle 3"/>
          <p:cNvSpPr>
            <a:spLocks noGrp="1" noChangeArrowheads="1"/>
          </p:cNvSpPr>
          <p:nvPr>
            <p:ph type="body" idx="1"/>
          </p:nvPr>
        </p:nvSpPr>
        <p:spPr>
          <a:xfrm>
            <a:off x="457200" y="1447800"/>
            <a:ext cx="7924800" cy="5111750"/>
          </a:xfrm>
        </p:spPr>
        <p:txBody>
          <a:bodyPr/>
          <a:lstStyle/>
          <a:p>
            <a:pPr algn="just" eaLnBrk="1" hangingPunct="1">
              <a:buFontTx/>
              <a:buNone/>
            </a:pPr>
            <a:r>
              <a:rPr lang="en-US" sz="3000" smtClean="0">
                <a:solidFill>
                  <a:srgbClr val="000000"/>
                </a:solidFill>
              </a:rPr>
              <a:t>	</a:t>
            </a:r>
          </a:p>
          <a:p>
            <a:pPr algn="just" eaLnBrk="1" hangingPunct="1">
              <a:buFontTx/>
              <a:buNone/>
            </a:pPr>
            <a:r>
              <a:rPr lang="en-US" sz="3000" smtClean="0">
                <a:solidFill>
                  <a:srgbClr val="000000"/>
                </a:solidFill>
              </a:rPr>
              <a:t>	</a:t>
            </a:r>
            <a:r>
              <a:rPr lang="en-US" sz="3000" smtClean="0">
                <a:solidFill>
                  <a:srgbClr val="000000"/>
                </a:solidFill>
                <a:latin typeface="Tahoma" pitchFamily="34" charset="0"/>
              </a:rPr>
              <a:t>In 1953, Congress passed the Submerged Lands Act of 1953 which granted ownership to the coastal states of all natural resources lying within three miles of their coast (three marine leagues for Texas and the gulf coast side of Florida, which equal approximately nine miles). </a:t>
            </a:r>
          </a:p>
          <a:p>
            <a:pPr eaLnBrk="1" hangingPunct="1"/>
            <a:endParaRPr lang="en-US" smtClean="0">
              <a:latin typeface="Tahoma"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BSEE</a:t>
            </a:r>
            <a:endParaRPr lang="en-US" dirty="0"/>
          </a:p>
        </p:txBody>
      </p:sp>
      <p:sp>
        <p:nvSpPr>
          <p:cNvPr id="3" name="Content Placeholder 2"/>
          <p:cNvSpPr>
            <a:spLocks noGrp="1"/>
          </p:cNvSpPr>
          <p:nvPr>
            <p:ph idx="1"/>
          </p:nvPr>
        </p:nvSpPr>
        <p:spPr>
          <a:xfrm>
            <a:off x="1447800" y="1371600"/>
            <a:ext cx="7200900" cy="5111750"/>
          </a:xfrm>
        </p:spPr>
        <p:txBody>
          <a:bodyPr/>
          <a:lstStyle/>
          <a:p>
            <a:pPr>
              <a:buNone/>
            </a:pPr>
            <a:r>
              <a:rPr lang="en-US" sz="1000" dirty="0" smtClean="0">
                <a:solidFill>
                  <a:srgbClr val="000000"/>
                </a:solidFill>
              </a:rPr>
              <a:t>The BSEE works to promote safety, protect the environment, and conserve resources offshore through vigorous regulatory</a:t>
            </a:r>
          </a:p>
          <a:p>
            <a:pPr>
              <a:buNone/>
            </a:pPr>
            <a:r>
              <a:rPr lang="en-US" sz="1000" dirty="0" smtClean="0">
                <a:solidFill>
                  <a:srgbClr val="000000"/>
                </a:solidFill>
              </a:rPr>
              <a:t>oversight and enforcement. </a:t>
            </a:r>
          </a:p>
          <a:p>
            <a:pPr>
              <a:buNone/>
            </a:pPr>
            <a:endParaRPr lang="en-US" sz="1000" b="1" dirty="0" smtClean="0">
              <a:solidFill>
                <a:srgbClr val="000000"/>
              </a:solidFill>
            </a:endParaRPr>
          </a:p>
          <a:p>
            <a:pPr>
              <a:buNone/>
            </a:pPr>
            <a:r>
              <a:rPr lang="en-US" sz="1000" b="1" dirty="0" smtClean="0">
                <a:solidFill>
                  <a:srgbClr val="000000"/>
                </a:solidFill>
              </a:rPr>
              <a:t>Key functions of BSEE </a:t>
            </a:r>
          </a:p>
          <a:p>
            <a:pPr>
              <a:buNone/>
            </a:pPr>
            <a:r>
              <a:rPr lang="en-US" sz="1000" dirty="0" smtClean="0">
                <a:solidFill>
                  <a:srgbClr val="000000"/>
                </a:solidFill>
              </a:rPr>
              <a:t>	The Offshore Regulatory Program develops standards and regulations to enhance operational safety and environmental protection for the exploration and development of offshore oil and natural gas on the U.S. Outer Continental Shelf (OCS). </a:t>
            </a:r>
            <a:br>
              <a:rPr lang="en-US" sz="1000" dirty="0" smtClean="0">
                <a:solidFill>
                  <a:srgbClr val="000000"/>
                </a:solidFill>
              </a:rPr>
            </a:br>
            <a:r>
              <a:rPr lang="en-US" sz="1000" dirty="0" smtClean="0">
                <a:solidFill>
                  <a:srgbClr val="000000"/>
                </a:solidFill>
              </a:rPr>
              <a:t/>
            </a:r>
            <a:br>
              <a:rPr lang="en-US" sz="1000" dirty="0" smtClean="0">
                <a:solidFill>
                  <a:srgbClr val="000000"/>
                </a:solidFill>
              </a:rPr>
            </a:br>
            <a:r>
              <a:rPr lang="en-US" sz="1000" dirty="0" smtClean="0">
                <a:solidFill>
                  <a:srgbClr val="000000"/>
                </a:solidFill>
              </a:rPr>
              <a:t>The Oil Spill Response division is responsible for developing standards and guidelines for offshore operators’ Oil Spill Response Plans (OSRP) through internal and external reviews of industry OSRPs to ensure compliance with regulatory requirements and coordination of oil spill drill activities. It also plays a critical role in the review and creation of policy, guidance, direction and oversight of activities related to the agency’s oil spill response. The division oversees the Unannounced Oil Spill Drill program and works closely with sister agencies such as the U.S. Coast Guard and Environmental Protection Agency to continually enhance response technologies and capabilities. </a:t>
            </a:r>
            <a:br>
              <a:rPr lang="en-US" sz="1000" dirty="0" smtClean="0">
                <a:solidFill>
                  <a:srgbClr val="000000"/>
                </a:solidFill>
              </a:rPr>
            </a:br>
            <a:r>
              <a:rPr lang="en-US" sz="1000" dirty="0" smtClean="0">
                <a:solidFill>
                  <a:srgbClr val="000000"/>
                </a:solidFill>
              </a:rPr>
              <a:t/>
            </a:r>
            <a:br>
              <a:rPr lang="en-US" sz="1000" dirty="0" smtClean="0">
                <a:solidFill>
                  <a:srgbClr val="000000"/>
                </a:solidFill>
              </a:rPr>
            </a:br>
            <a:r>
              <a:rPr lang="en-US" sz="1000" dirty="0" smtClean="0">
                <a:solidFill>
                  <a:srgbClr val="000000"/>
                </a:solidFill>
              </a:rPr>
              <a:t>The newly created Environmental Compliance Division is a first in the federal offshore energy regulatory program. This Division will provide sustained regulatory oversight that is focused on compliance by operators with all applicable environmental regulations, as well as making sure that operators keep the promises they make at the time they obtain their leases, submit their plans and apply for their permits. </a:t>
            </a:r>
            <a:br>
              <a:rPr lang="en-US" sz="1000" dirty="0" smtClean="0">
                <a:solidFill>
                  <a:srgbClr val="000000"/>
                </a:solidFill>
              </a:rPr>
            </a:br>
            <a:r>
              <a:rPr lang="en-US" sz="1000" dirty="0" smtClean="0">
                <a:solidFill>
                  <a:srgbClr val="000000"/>
                </a:solidFill>
              </a:rPr>
              <a:t/>
            </a:r>
            <a:br>
              <a:rPr lang="en-US" sz="1000" dirty="0" smtClean="0">
                <a:solidFill>
                  <a:srgbClr val="000000"/>
                </a:solidFill>
              </a:rPr>
            </a:br>
            <a:r>
              <a:rPr lang="en-US" sz="1000" dirty="0" smtClean="0">
                <a:solidFill>
                  <a:srgbClr val="000000"/>
                </a:solidFill>
              </a:rPr>
              <a:t>BSEE is supported by three regional offices: New Orleans, La., Camarillo, Calif. and Anchorage, Alaska. The regional offices are responsible for reviewing Applications for Permit to Drill to ensure all of the recently implemented enhanced safety requirements are met and for conducting inspections of drilling rigs and production platforms using multi-person, multi-discipline inspection teams. BSEE’s inspectors issue Incidents of Non-Compliance and have the authority to fine companies through Civil Penalties for regulatory infractions. Regional and field operations personnel also investigate accidents and incidents. </a:t>
            </a:r>
            <a:br>
              <a:rPr lang="en-US" sz="1000" dirty="0" smtClean="0">
                <a:solidFill>
                  <a:srgbClr val="000000"/>
                </a:solidFill>
              </a:rPr>
            </a:br>
            <a:r>
              <a:rPr lang="en-US" sz="1000" dirty="0" smtClean="0">
                <a:solidFill>
                  <a:srgbClr val="000000"/>
                </a:solidFill>
              </a:rPr>
              <a:t/>
            </a:r>
            <a:br>
              <a:rPr lang="en-US" sz="1000" dirty="0" smtClean="0">
                <a:solidFill>
                  <a:srgbClr val="000000"/>
                </a:solidFill>
              </a:rPr>
            </a:br>
            <a:r>
              <a:rPr lang="en-US" sz="1000" dirty="0" smtClean="0">
                <a:solidFill>
                  <a:srgbClr val="000000"/>
                </a:solidFill>
              </a:rPr>
              <a:t>BSEE operates the National Training Center with specially developed curriculum focusing on keeping our experienced inspectors current on new technologies and processes and ensuring that our new inspectors are given the proper foundation for carrying out their duties rigorously and effectively. The bureau also operates </a:t>
            </a:r>
            <a:r>
              <a:rPr lang="en-US" sz="1000" dirty="0" err="1" smtClean="0">
                <a:solidFill>
                  <a:srgbClr val="000000"/>
                </a:solidFill>
              </a:rPr>
              <a:t>Ohmsett</a:t>
            </a:r>
            <a:r>
              <a:rPr lang="en-US" sz="1000" dirty="0" smtClean="0">
                <a:solidFill>
                  <a:srgbClr val="000000"/>
                </a:solidFill>
              </a:rPr>
              <a:t>, the National Oil Spill Response Research and Renewable Energy Test Facility in Leonardo, N.J. </a:t>
            </a:r>
          </a:p>
          <a:p>
            <a:endParaRPr lang="en-US" sz="1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ONRR</a:t>
            </a:r>
            <a:endParaRPr lang="en-US" dirty="0"/>
          </a:p>
        </p:txBody>
      </p:sp>
      <p:sp>
        <p:nvSpPr>
          <p:cNvPr id="3" name="Content Placeholder 2"/>
          <p:cNvSpPr>
            <a:spLocks noGrp="1"/>
          </p:cNvSpPr>
          <p:nvPr>
            <p:ph idx="1"/>
          </p:nvPr>
        </p:nvSpPr>
        <p:spPr/>
        <p:txBody>
          <a:bodyPr/>
          <a:lstStyle/>
          <a:p>
            <a:r>
              <a:rPr lang="en-US" sz="1200" dirty="0" smtClean="0">
                <a:solidFill>
                  <a:srgbClr val="000000"/>
                </a:solidFill>
              </a:rPr>
              <a:t>The </a:t>
            </a:r>
            <a:r>
              <a:rPr lang="en-US" sz="1200" b="1" dirty="0" smtClean="0">
                <a:solidFill>
                  <a:srgbClr val="000000"/>
                </a:solidFill>
              </a:rPr>
              <a:t>Office of Natural Resources Revenue (ONRR)</a:t>
            </a:r>
            <a:r>
              <a:rPr lang="en-US" sz="1200" dirty="0" smtClean="0">
                <a:solidFill>
                  <a:srgbClr val="000000"/>
                </a:solidFill>
              </a:rPr>
              <a:t> has its roots within the U.S. Geological Survey (USGS) Regulations of 1936, which provided that the Secretary of the Department of the Interior (DOI) had the discretion to determine value for royalty purposes.  In June 1981, President Reagan authorized the creation of the “</a:t>
            </a:r>
            <a:r>
              <a:rPr lang="en-US" sz="1200" dirty="0" err="1" smtClean="0">
                <a:solidFill>
                  <a:srgbClr val="000000"/>
                </a:solidFill>
              </a:rPr>
              <a:t>Linowes</a:t>
            </a:r>
            <a:r>
              <a:rPr lang="en-US" sz="1200" dirty="0" smtClean="0">
                <a:solidFill>
                  <a:srgbClr val="000000"/>
                </a:solidFill>
              </a:rPr>
              <a:t> Commission” to examine the fiscal accountability of the nation’s energy resources.  In January 1982, the Minerals Management Service (MMS) was created within DOI from the Conservation Division of the USGS to improve management of Federal leasing revenues.  There were two operational programs within MMS:  Offshore Energy and Minerals Management, and the Minerals Revenue Management (MRM) program.</a:t>
            </a:r>
            <a:br>
              <a:rPr lang="en-US" sz="1200" dirty="0" smtClean="0">
                <a:solidFill>
                  <a:srgbClr val="000000"/>
                </a:solidFill>
              </a:rPr>
            </a:br>
            <a:r>
              <a:rPr lang="en-US" sz="1200" dirty="0" smtClean="0">
                <a:solidFill>
                  <a:srgbClr val="000000"/>
                </a:solidFill>
              </a:rPr>
              <a:t/>
            </a:r>
            <a:br>
              <a:rPr lang="en-US" sz="1200" dirty="0" smtClean="0">
                <a:solidFill>
                  <a:srgbClr val="000000"/>
                </a:solidFill>
              </a:rPr>
            </a:br>
            <a:r>
              <a:rPr lang="en-US" sz="1200" dirty="0" smtClean="0">
                <a:solidFill>
                  <a:srgbClr val="000000"/>
                </a:solidFill>
              </a:rPr>
              <a:t>In May 2010, Interior Secretary Ken Salazar issued Secretarial Order No. 3299 separating the MMS responsibilities into three distinct organizations, one of which was ONRR.  Issued in June 2010, Secretarial Order No. 3302 formally eliminated the former MMS and created the Bureau of Ocean Energy Management, Regulation and Enforcement (BOEMRE).  Effective October 1, 2010, the functions of MRM officially transferred to ONRR, reporting to the Assistant Secretary for Policy, Management and Budget.</a:t>
            </a:r>
            <a:br>
              <a:rPr lang="en-US" sz="1200" dirty="0" smtClean="0">
                <a:solidFill>
                  <a:srgbClr val="000000"/>
                </a:solidFill>
              </a:rPr>
            </a:br>
            <a:r>
              <a:rPr lang="en-US" sz="1200" dirty="0" smtClean="0">
                <a:solidFill>
                  <a:srgbClr val="000000"/>
                </a:solidFill>
              </a:rPr>
              <a:t/>
            </a:r>
            <a:br>
              <a:rPr lang="en-US" sz="1200" dirty="0" smtClean="0">
                <a:solidFill>
                  <a:srgbClr val="000000"/>
                </a:solidFill>
              </a:rPr>
            </a:br>
            <a:r>
              <a:rPr lang="en-US" sz="1200" dirty="0" smtClean="0">
                <a:solidFill>
                  <a:srgbClr val="000000"/>
                </a:solidFill>
              </a:rPr>
              <a:t>ONRR is responsible for the management of revenues associated with federal offshore and federal and American Indian onshore mineral leases, as well as revenues received as a result of offshore renewable energy efforts.  This revenue management effort is one of the federal government’s greatest sources of non-tax revenues.</a:t>
            </a:r>
            <a:br>
              <a:rPr lang="en-US" sz="1200" dirty="0" smtClean="0">
                <a:solidFill>
                  <a:srgbClr val="000000"/>
                </a:solidFill>
              </a:rPr>
            </a:br>
            <a:r>
              <a:rPr lang="en-US" sz="1200" dirty="0" smtClean="0">
                <a:solidFill>
                  <a:srgbClr val="000000"/>
                </a:solidFill>
              </a:rPr>
              <a:t/>
            </a:r>
            <a:br>
              <a:rPr lang="en-US" sz="1200" dirty="0" smtClean="0">
                <a:solidFill>
                  <a:srgbClr val="000000"/>
                </a:solidFill>
              </a:rPr>
            </a:br>
            <a:r>
              <a:rPr lang="en-US" sz="1200" dirty="0" smtClean="0">
                <a:solidFill>
                  <a:srgbClr val="000000"/>
                </a:solidFill>
              </a:rPr>
              <a:t>ONRR is comprised of three program areas including Asset Management, Audit and Compliance Management, and Financial and Program Management.  Each year, ONRR achieves optimal value by ensuring that all natural resources revenues are efficiently and accurately collected and disbursed to recipients in a timely manner.  The ONRR collects and disburses approximately $10 billion in annual revenues to the U.S. Treasury, five Federal agencies, 38 states, 41 American Indian Tribes, and about 30,000 individual Indian mineral owners.  </a:t>
            </a:r>
            <a:endParaRPr lang="en-US" sz="1200"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Federal Regulations</a:t>
            </a:r>
            <a:endParaRPr lang="en-US" dirty="0"/>
          </a:p>
        </p:txBody>
      </p:sp>
      <p:sp>
        <p:nvSpPr>
          <p:cNvPr id="3" name="Content Placeholder 2"/>
          <p:cNvSpPr>
            <a:spLocks noGrp="1"/>
          </p:cNvSpPr>
          <p:nvPr>
            <p:ph idx="1"/>
          </p:nvPr>
        </p:nvSpPr>
        <p:spPr>
          <a:xfrm>
            <a:off x="990600" y="1447800"/>
            <a:ext cx="7200900" cy="5111750"/>
          </a:xfrm>
        </p:spPr>
        <p:txBody>
          <a:bodyPr/>
          <a:lstStyle/>
          <a:p>
            <a:r>
              <a:rPr lang="en-US" sz="1800" dirty="0" smtClean="0">
                <a:solidFill>
                  <a:srgbClr val="000000"/>
                </a:solidFill>
              </a:rPr>
              <a:t>The Code of Federal Regulations (CFR) annual edition is the codification of the general and permanent rules published in the Federal Register by the departments and agencies of the Federal Government. </a:t>
            </a:r>
          </a:p>
          <a:p>
            <a:r>
              <a:rPr lang="en-US" sz="1800" dirty="0" smtClean="0">
                <a:solidFill>
                  <a:srgbClr val="000000"/>
                </a:solidFill>
              </a:rPr>
              <a:t>It is divided into 50 titles that represent broad areas subject to Federal regulation. </a:t>
            </a:r>
          </a:p>
          <a:p>
            <a:r>
              <a:rPr lang="en-US" sz="1800" dirty="0" smtClean="0">
                <a:solidFill>
                  <a:srgbClr val="000000"/>
                </a:solidFill>
              </a:rPr>
              <a:t>The 50 subject matter titles contain one or more individual volumes, which are updated once each calendar year, on a staggered basis. </a:t>
            </a:r>
          </a:p>
          <a:p>
            <a:r>
              <a:rPr lang="en-US" sz="1800" dirty="0" smtClean="0">
                <a:solidFill>
                  <a:srgbClr val="000000"/>
                </a:solidFill>
              </a:rPr>
              <a:t>The annual update cycle is as follows: titles 1-16 are revised as of January 1; titles 17-27 are revised as of April 1; titles 28-41 are revised as of July 1; and titles 42-50 are revised as of October 1. </a:t>
            </a:r>
          </a:p>
          <a:p>
            <a:r>
              <a:rPr lang="en-US" sz="1800" dirty="0" smtClean="0">
                <a:solidFill>
                  <a:srgbClr val="000000"/>
                </a:solidFill>
              </a:rPr>
              <a:t>Each title is divided into chapters, which usually bear the name of the issuing agency. Each chapter is further subdivided into parts that cover specific regulatory areas. Large parts may be subdivided into subparts. All parts are organized in sections, and most citations to the CFR refer to material at the section level.</a:t>
            </a:r>
            <a:endParaRPr lang="en-US" sz="1800" dirty="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0" y="0"/>
            <a:ext cx="8305800" cy="1219200"/>
          </a:xfrm>
        </p:spPr>
        <p:txBody>
          <a:bodyPr/>
          <a:lstStyle/>
          <a:p>
            <a:pPr eaLnBrk="1" hangingPunct="1"/>
            <a:r>
              <a:rPr lang="en-US" sz="3200" b="1" smtClean="0">
                <a:latin typeface="Tahoma" pitchFamily="34" charset="0"/>
              </a:rPr>
              <a:t>Government Agencies, Laws and Regulations</a:t>
            </a:r>
          </a:p>
        </p:txBody>
      </p:sp>
      <p:sp>
        <p:nvSpPr>
          <p:cNvPr id="52227" name="Rectangle 5"/>
          <p:cNvSpPr>
            <a:spLocks noGrp="1" noChangeArrowheads="1"/>
          </p:cNvSpPr>
          <p:nvPr>
            <p:ph type="body" sz="half" idx="1"/>
          </p:nvPr>
        </p:nvSpPr>
        <p:spPr>
          <a:xfrm>
            <a:off x="304800" y="1371600"/>
            <a:ext cx="4114800" cy="4343400"/>
          </a:xfrm>
        </p:spPr>
        <p:txBody>
          <a:bodyPr/>
          <a:lstStyle/>
          <a:p>
            <a:pPr eaLnBrk="1" hangingPunct="1">
              <a:lnSpc>
                <a:spcPct val="80000"/>
              </a:lnSpc>
              <a:spcAft>
                <a:spcPct val="20000"/>
              </a:spcAft>
              <a:buFontTx/>
              <a:buNone/>
            </a:pPr>
            <a:r>
              <a:rPr lang="en-US" sz="1200" b="1" smtClean="0">
                <a:solidFill>
                  <a:srgbClr val="000000"/>
                </a:solidFill>
                <a:latin typeface="Tahoma" pitchFamily="34" charset="0"/>
              </a:rPr>
              <a:t>	</a:t>
            </a:r>
            <a:r>
              <a:rPr lang="en-US" sz="1200" b="1" u="sng" smtClean="0">
                <a:solidFill>
                  <a:srgbClr val="000000"/>
                </a:solidFill>
                <a:latin typeface="Tahoma" pitchFamily="34" charset="0"/>
              </a:rPr>
              <a:t>OTHER LAWS INVOLVED IN OCS</a:t>
            </a:r>
          </a:p>
          <a:p>
            <a:pPr eaLnBrk="1" hangingPunct="1">
              <a:lnSpc>
                <a:spcPct val="80000"/>
              </a:lnSpc>
              <a:spcAft>
                <a:spcPct val="20000"/>
              </a:spcAft>
              <a:buFontTx/>
              <a:buNone/>
            </a:pPr>
            <a:endParaRPr lang="en-US" sz="1200" b="1" smtClean="0">
              <a:solidFill>
                <a:srgbClr val="000000"/>
              </a:solidFill>
              <a:latin typeface="Tahoma" pitchFamily="34" charset="0"/>
            </a:endParaRPr>
          </a:p>
          <a:p>
            <a:pPr eaLnBrk="1" hangingPunct="1">
              <a:lnSpc>
                <a:spcPct val="80000"/>
              </a:lnSpc>
              <a:spcAft>
                <a:spcPct val="20000"/>
              </a:spcAft>
            </a:pPr>
            <a:r>
              <a:rPr lang="en-US" sz="1200" smtClean="0">
                <a:solidFill>
                  <a:srgbClr val="000000"/>
                </a:solidFill>
                <a:latin typeface="Tahoma" pitchFamily="34" charset="0"/>
              </a:rPr>
              <a:t>NATIONAL ENVIRONMENTAL POLICY ACT</a:t>
            </a:r>
          </a:p>
          <a:p>
            <a:pPr eaLnBrk="1" hangingPunct="1">
              <a:lnSpc>
                <a:spcPct val="80000"/>
              </a:lnSpc>
              <a:spcAft>
                <a:spcPct val="20000"/>
              </a:spcAft>
            </a:pPr>
            <a:r>
              <a:rPr lang="en-US" sz="1200" smtClean="0">
                <a:solidFill>
                  <a:srgbClr val="000000"/>
                </a:solidFill>
                <a:latin typeface="Tahoma" pitchFamily="34" charset="0"/>
              </a:rPr>
              <a:t>ENDANGERED SPECIES ACT OF 1973</a:t>
            </a:r>
          </a:p>
          <a:p>
            <a:pPr eaLnBrk="1" hangingPunct="1">
              <a:lnSpc>
                <a:spcPct val="80000"/>
              </a:lnSpc>
              <a:spcAft>
                <a:spcPct val="20000"/>
              </a:spcAft>
            </a:pPr>
            <a:r>
              <a:rPr lang="en-US" sz="1200" smtClean="0">
                <a:solidFill>
                  <a:srgbClr val="000000"/>
                </a:solidFill>
                <a:latin typeface="Tahoma" pitchFamily="34" charset="0"/>
              </a:rPr>
              <a:t>COASTAL ZONE MANAGEMENT ACT</a:t>
            </a:r>
          </a:p>
          <a:p>
            <a:pPr eaLnBrk="1" hangingPunct="1">
              <a:lnSpc>
                <a:spcPct val="80000"/>
              </a:lnSpc>
              <a:spcAft>
                <a:spcPct val="20000"/>
              </a:spcAft>
            </a:pPr>
            <a:r>
              <a:rPr lang="en-US" sz="1200" smtClean="0">
                <a:solidFill>
                  <a:srgbClr val="000000"/>
                </a:solidFill>
                <a:latin typeface="Tahoma" pitchFamily="34" charset="0"/>
              </a:rPr>
              <a:t>FEDERAL WATER POLLUTION CONTROL ACT</a:t>
            </a:r>
          </a:p>
          <a:p>
            <a:pPr eaLnBrk="1" hangingPunct="1">
              <a:lnSpc>
                <a:spcPct val="80000"/>
              </a:lnSpc>
              <a:spcAft>
                <a:spcPct val="20000"/>
              </a:spcAft>
            </a:pPr>
            <a:r>
              <a:rPr lang="en-US" sz="1200" smtClean="0">
                <a:solidFill>
                  <a:srgbClr val="000000"/>
                </a:solidFill>
                <a:latin typeface="Tahoma" pitchFamily="34" charset="0"/>
              </a:rPr>
              <a:t>CLEAN AIR ACT</a:t>
            </a:r>
          </a:p>
          <a:p>
            <a:pPr eaLnBrk="1" hangingPunct="1">
              <a:lnSpc>
                <a:spcPct val="80000"/>
              </a:lnSpc>
              <a:spcAft>
                <a:spcPct val="20000"/>
              </a:spcAft>
            </a:pPr>
            <a:r>
              <a:rPr lang="en-US" sz="1200" smtClean="0">
                <a:solidFill>
                  <a:srgbClr val="000000"/>
                </a:solidFill>
                <a:latin typeface="Tahoma" pitchFamily="34" charset="0"/>
              </a:rPr>
              <a:t>MARINE MAMMAL PROTECTION ACT OF 1972</a:t>
            </a:r>
          </a:p>
          <a:p>
            <a:pPr eaLnBrk="1" hangingPunct="1">
              <a:lnSpc>
                <a:spcPct val="80000"/>
              </a:lnSpc>
              <a:spcAft>
                <a:spcPct val="20000"/>
              </a:spcAft>
            </a:pPr>
            <a:r>
              <a:rPr lang="en-US" sz="1200" smtClean="0">
                <a:solidFill>
                  <a:srgbClr val="000000"/>
                </a:solidFill>
                <a:latin typeface="Tahoma" pitchFamily="34" charset="0"/>
              </a:rPr>
              <a:t>PORTS AND WATERWAYS SAFETY ACT</a:t>
            </a:r>
          </a:p>
          <a:p>
            <a:pPr eaLnBrk="1" hangingPunct="1">
              <a:lnSpc>
                <a:spcPct val="80000"/>
              </a:lnSpc>
              <a:spcAft>
                <a:spcPct val="20000"/>
              </a:spcAft>
            </a:pPr>
            <a:r>
              <a:rPr lang="en-US" sz="1200" smtClean="0">
                <a:solidFill>
                  <a:srgbClr val="000000"/>
                </a:solidFill>
                <a:latin typeface="Tahoma" pitchFamily="34" charset="0"/>
              </a:rPr>
              <a:t>NATIONAL HISTORIC PRESERVATION ACT</a:t>
            </a:r>
          </a:p>
          <a:p>
            <a:pPr eaLnBrk="1" hangingPunct="1">
              <a:lnSpc>
                <a:spcPct val="80000"/>
              </a:lnSpc>
              <a:spcAft>
                <a:spcPct val="20000"/>
              </a:spcAft>
            </a:pPr>
            <a:r>
              <a:rPr lang="en-US" sz="1200" smtClean="0">
                <a:solidFill>
                  <a:srgbClr val="000000"/>
                </a:solidFill>
                <a:latin typeface="Tahoma" pitchFamily="34" charset="0"/>
              </a:rPr>
              <a:t>NATURAL GAS POLICY ACT</a:t>
            </a:r>
          </a:p>
          <a:p>
            <a:pPr eaLnBrk="1" hangingPunct="1">
              <a:lnSpc>
                <a:spcPct val="80000"/>
              </a:lnSpc>
              <a:spcAft>
                <a:spcPct val="20000"/>
              </a:spcAft>
            </a:pPr>
            <a:r>
              <a:rPr lang="en-US" sz="1200" smtClean="0">
                <a:solidFill>
                  <a:srgbClr val="000000"/>
                </a:solidFill>
                <a:latin typeface="Tahoma" pitchFamily="34" charset="0"/>
              </a:rPr>
              <a:t>MARINE POLLUTION RESEARCH AND  CONTROL </a:t>
            </a:r>
          </a:p>
          <a:p>
            <a:pPr eaLnBrk="1" hangingPunct="1">
              <a:lnSpc>
                <a:spcPct val="80000"/>
              </a:lnSpc>
              <a:spcAft>
                <a:spcPct val="20000"/>
              </a:spcAft>
              <a:buFontTx/>
              <a:buNone/>
            </a:pPr>
            <a:r>
              <a:rPr lang="en-US" sz="1200" smtClean="0">
                <a:solidFill>
                  <a:srgbClr val="000000"/>
                </a:solidFill>
                <a:latin typeface="Tahoma" pitchFamily="34" charset="0"/>
              </a:rPr>
              <a:t> 	ACT OF 1987</a:t>
            </a:r>
          </a:p>
          <a:p>
            <a:pPr eaLnBrk="1" hangingPunct="1">
              <a:lnSpc>
                <a:spcPct val="80000"/>
              </a:lnSpc>
              <a:spcAft>
                <a:spcPct val="20000"/>
              </a:spcAft>
            </a:pPr>
            <a:r>
              <a:rPr lang="en-US" sz="1200" smtClean="0">
                <a:solidFill>
                  <a:srgbClr val="000000"/>
                </a:solidFill>
                <a:latin typeface="Tahoma" pitchFamily="34" charset="0"/>
              </a:rPr>
              <a:t>OCCUPATIONAL SAFETY AND HEALTH ACT</a:t>
            </a:r>
          </a:p>
          <a:p>
            <a:pPr eaLnBrk="1" hangingPunct="1">
              <a:lnSpc>
                <a:spcPct val="80000"/>
              </a:lnSpc>
              <a:spcAft>
                <a:spcPct val="20000"/>
              </a:spcAft>
            </a:pPr>
            <a:r>
              <a:rPr lang="en-US" sz="1200" smtClean="0">
                <a:solidFill>
                  <a:srgbClr val="000000"/>
                </a:solidFill>
                <a:latin typeface="Tahoma" pitchFamily="34" charset="0"/>
              </a:rPr>
              <a:t>OIL POLLUTION ACT OF 1990</a:t>
            </a:r>
          </a:p>
          <a:p>
            <a:pPr eaLnBrk="1" hangingPunct="1">
              <a:lnSpc>
                <a:spcPct val="80000"/>
              </a:lnSpc>
              <a:spcAft>
                <a:spcPct val="20000"/>
              </a:spcAft>
            </a:pPr>
            <a:r>
              <a:rPr lang="en-US" sz="1200" smtClean="0">
                <a:solidFill>
                  <a:srgbClr val="000000"/>
                </a:solidFill>
                <a:latin typeface="Tahoma" pitchFamily="34" charset="0"/>
              </a:rPr>
              <a:t>NATIONAL FISHING ENHANCEMENT ACT OF 1984</a:t>
            </a:r>
          </a:p>
          <a:p>
            <a:pPr eaLnBrk="1" hangingPunct="1">
              <a:lnSpc>
                <a:spcPct val="80000"/>
              </a:lnSpc>
              <a:spcAft>
                <a:spcPct val="20000"/>
              </a:spcAft>
            </a:pPr>
            <a:r>
              <a:rPr lang="en-US" sz="1200" smtClean="0">
                <a:solidFill>
                  <a:srgbClr val="000000"/>
                </a:solidFill>
                <a:latin typeface="Tahoma" pitchFamily="34" charset="0"/>
              </a:rPr>
              <a:t>RIVERS AND HARBORS OF 1899</a:t>
            </a:r>
          </a:p>
          <a:p>
            <a:pPr eaLnBrk="1" hangingPunct="1">
              <a:lnSpc>
                <a:spcPct val="80000"/>
              </a:lnSpc>
              <a:spcAft>
                <a:spcPct val="20000"/>
              </a:spcAft>
            </a:pPr>
            <a:r>
              <a:rPr lang="en-US" sz="1200" smtClean="0">
                <a:solidFill>
                  <a:srgbClr val="000000"/>
                </a:solidFill>
                <a:latin typeface="Tahoma" pitchFamily="34" charset="0"/>
              </a:rPr>
              <a:t>COASTAL BARRIER RESOURCES ACT OF 1982</a:t>
            </a:r>
          </a:p>
          <a:p>
            <a:pPr eaLnBrk="1" hangingPunct="1">
              <a:lnSpc>
                <a:spcPct val="80000"/>
              </a:lnSpc>
              <a:spcAft>
                <a:spcPct val="20000"/>
              </a:spcAft>
            </a:pPr>
            <a:r>
              <a:rPr lang="en-US" sz="1200" smtClean="0">
                <a:solidFill>
                  <a:srgbClr val="000000"/>
                </a:solidFill>
                <a:latin typeface="Tahoma" pitchFamily="34" charset="0"/>
              </a:rPr>
              <a:t>NATIONAL OCEAN POLLUTION ACT OF 1978</a:t>
            </a:r>
            <a:endParaRPr lang="en-US" sz="1200" smtClean="0">
              <a:latin typeface="Tahoma" pitchFamily="34" charset="0"/>
            </a:endParaRPr>
          </a:p>
        </p:txBody>
      </p:sp>
      <p:sp>
        <p:nvSpPr>
          <p:cNvPr id="52228" name="Rectangle 6"/>
          <p:cNvSpPr>
            <a:spLocks noGrp="1" noChangeArrowheads="1"/>
          </p:cNvSpPr>
          <p:nvPr>
            <p:ph type="body" sz="half" idx="2"/>
          </p:nvPr>
        </p:nvSpPr>
        <p:spPr>
          <a:xfrm>
            <a:off x="4648200" y="1412875"/>
            <a:ext cx="4029075" cy="3997325"/>
          </a:xfrm>
        </p:spPr>
        <p:txBody>
          <a:bodyPr/>
          <a:lstStyle/>
          <a:p>
            <a:pPr eaLnBrk="1" hangingPunct="1">
              <a:lnSpc>
                <a:spcPct val="80000"/>
              </a:lnSpc>
              <a:buFontTx/>
              <a:buNone/>
            </a:pPr>
            <a:r>
              <a:rPr lang="en-US" sz="1200" b="1" smtClean="0">
                <a:solidFill>
                  <a:srgbClr val="000000"/>
                </a:solidFill>
              </a:rPr>
              <a:t>	</a:t>
            </a:r>
            <a:r>
              <a:rPr lang="en-US" sz="1200" b="1" u="sng" smtClean="0">
                <a:solidFill>
                  <a:srgbClr val="000000"/>
                </a:solidFill>
                <a:latin typeface="Tahoma" pitchFamily="34" charset="0"/>
              </a:rPr>
              <a:t>OTHER AGENCIES INVOLVED IN OCS</a:t>
            </a:r>
          </a:p>
          <a:p>
            <a:pPr eaLnBrk="1" hangingPunct="1">
              <a:lnSpc>
                <a:spcPct val="80000"/>
              </a:lnSpc>
            </a:pPr>
            <a:endParaRPr lang="en-US" sz="1200" b="1" smtClean="0">
              <a:solidFill>
                <a:srgbClr val="000000"/>
              </a:solidFill>
              <a:latin typeface="Tahoma" pitchFamily="34" charset="0"/>
            </a:endParaRPr>
          </a:p>
          <a:p>
            <a:pPr eaLnBrk="1" hangingPunct="1">
              <a:lnSpc>
                <a:spcPct val="80000"/>
              </a:lnSpc>
            </a:pPr>
            <a:r>
              <a:rPr lang="en-US" sz="1200" smtClean="0">
                <a:solidFill>
                  <a:srgbClr val="000000"/>
                </a:solidFill>
                <a:latin typeface="Tahoma" pitchFamily="34" charset="0"/>
              </a:rPr>
              <a:t>U.S. COAST GUARD</a:t>
            </a:r>
          </a:p>
          <a:p>
            <a:pPr eaLnBrk="1" hangingPunct="1">
              <a:lnSpc>
                <a:spcPct val="80000"/>
              </a:lnSpc>
            </a:pPr>
            <a:r>
              <a:rPr lang="en-US" sz="1200" smtClean="0">
                <a:solidFill>
                  <a:srgbClr val="000000"/>
                </a:solidFill>
                <a:latin typeface="Tahoma" pitchFamily="34" charset="0"/>
              </a:rPr>
              <a:t>DEPARTMENT OF DEFENSE</a:t>
            </a:r>
          </a:p>
          <a:p>
            <a:pPr eaLnBrk="1" hangingPunct="1">
              <a:lnSpc>
                <a:spcPct val="80000"/>
              </a:lnSpc>
            </a:pPr>
            <a:r>
              <a:rPr lang="en-US" sz="1200" smtClean="0">
                <a:solidFill>
                  <a:srgbClr val="000000"/>
                </a:solidFill>
                <a:latin typeface="Tahoma" pitchFamily="34" charset="0"/>
              </a:rPr>
              <a:t>CORPS OF ENGINEERS</a:t>
            </a:r>
          </a:p>
          <a:p>
            <a:pPr eaLnBrk="1" hangingPunct="1">
              <a:lnSpc>
                <a:spcPct val="80000"/>
              </a:lnSpc>
            </a:pPr>
            <a:r>
              <a:rPr lang="en-US" sz="1200" smtClean="0">
                <a:solidFill>
                  <a:srgbClr val="000000"/>
                </a:solidFill>
                <a:latin typeface="Tahoma" pitchFamily="34" charset="0"/>
              </a:rPr>
              <a:t>U.S. AIR FORCE</a:t>
            </a:r>
          </a:p>
          <a:p>
            <a:pPr eaLnBrk="1" hangingPunct="1">
              <a:lnSpc>
                <a:spcPct val="80000"/>
              </a:lnSpc>
            </a:pPr>
            <a:r>
              <a:rPr lang="en-US" sz="1200" smtClean="0">
                <a:solidFill>
                  <a:srgbClr val="000000"/>
                </a:solidFill>
                <a:latin typeface="Tahoma" pitchFamily="34" charset="0"/>
              </a:rPr>
              <a:t>DEPARTMENT OF TRANSPORTATION</a:t>
            </a:r>
          </a:p>
          <a:p>
            <a:pPr eaLnBrk="1" hangingPunct="1">
              <a:lnSpc>
                <a:spcPct val="80000"/>
              </a:lnSpc>
            </a:pPr>
            <a:r>
              <a:rPr lang="en-US" sz="1200" smtClean="0">
                <a:solidFill>
                  <a:srgbClr val="000000"/>
                </a:solidFill>
                <a:latin typeface="Tahoma" pitchFamily="34" charset="0"/>
              </a:rPr>
              <a:t>COMMERCE DEPARTMENT</a:t>
            </a:r>
          </a:p>
          <a:p>
            <a:pPr eaLnBrk="1" hangingPunct="1">
              <a:lnSpc>
                <a:spcPct val="80000"/>
              </a:lnSpc>
            </a:pPr>
            <a:r>
              <a:rPr lang="en-US" sz="1200" smtClean="0">
                <a:solidFill>
                  <a:srgbClr val="000000"/>
                </a:solidFill>
                <a:latin typeface="Tahoma" pitchFamily="34" charset="0"/>
              </a:rPr>
              <a:t>U.S. NAVY</a:t>
            </a:r>
          </a:p>
          <a:p>
            <a:pPr eaLnBrk="1" hangingPunct="1">
              <a:lnSpc>
                <a:spcPct val="80000"/>
              </a:lnSpc>
            </a:pPr>
            <a:r>
              <a:rPr lang="en-US" sz="1200" smtClean="0">
                <a:solidFill>
                  <a:srgbClr val="000000"/>
                </a:solidFill>
                <a:latin typeface="Tahoma" pitchFamily="34" charset="0"/>
              </a:rPr>
              <a:t>U.S. FISH AND WILDLIFE SERVICE</a:t>
            </a:r>
          </a:p>
          <a:p>
            <a:pPr eaLnBrk="1" hangingPunct="1">
              <a:lnSpc>
                <a:spcPct val="80000"/>
              </a:lnSpc>
            </a:pPr>
            <a:r>
              <a:rPr lang="en-US" sz="1200" smtClean="0">
                <a:solidFill>
                  <a:srgbClr val="000000"/>
                </a:solidFill>
                <a:latin typeface="Tahoma" pitchFamily="34" charset="0"/>
              </a:rPr>
              <a:t>NATIONAL PARK SERVICE</a:t>
            </a:r>
          </a:p>
          <a:p>
            <a:pPr eaLnBrk="1" hangingPunct="1">
              <a:lnSpc>
                <a:spcPct val="80000"/>
              </a:lnSpc>
            </a:pPr>
            <a:r>
              <a:rPr lang="en-US" sz="1200" smtClean="0">
                <a:solidFill>
                  <a:srgbClr val="000000"/>
                </a:solidFill>
                <a:latin typeface="Tahoma" pitchFamily="34" charset="0"/>
              </a:rPr>
              <a:t>ENVIRONMENTAL PROTECTION AGENCY</a:t>
            </a:r>
          </a:p>
          <a:p>
            <a:pPr eaLnBrk="1" hangingPunct="1">
              <a:lnSpc>
                <a:spcPct val="80000"/>
              </a:lnSpc>
            </a:pPr>
            <a:r>
              <a:rPr lang="en-US" sz="1200" smtClean="0">
                <a:solidFill>
                  <a:srgbClr val="000000"/>
                </a:solidFill>
                <a:latin typeface="Tahoma" pitchFamily="34" charset="0"/>
              </a:rPr>
              <a:t>STATE DEPARTMENT</a:t>
            </a:r>
          </a:p>
          <a:p>
            <a:pPr eaLnBrk="1" hangingPunct="1">
              <a:lnSpc>
                <a:spcPct val="80000"/>
              </a:lnSpc>
            </a:pPr>
            <a:r>
              <a:rPr lang="en-US" sz="1200" smtClean="0">
                <a:solidFill>
                  <a:srgbClr val="000000"/>
                </a:solidFill>
                <a:latin typeface="Tahoma" pitchFamily="34" charset="0"/>
              </a:rPr>
              <a:t>DEPARTMENT OF ENERGY</a:t>
            </a:r>
          </a:p>
          <a:p>
            <a:pPr eaLnBrk="1" hangingPunct="1">
              <a:lnSpc>
                <a:spcPct val="80000"/>
              </a:lnSpc>
            </a:pPr>
            <a:r>
              <a:rPr lang="en-US" sz="1200" smtClean="0">
                <a:solidFill>
                  <a:srgbClr val="000000"/>
                </a:solidFill>
                <a:latin typeface="Tahoma" pitchFamily="34" charset="0"/>
              </a:rPr>
              <a:t>TREASURY DEPARTMENT</a:t>
            </a:r>
          </a:p>
          <a:p>
            <a:pPr eaLnBrk="1" hangingPunct="1">
              <a:lnSpc>
                <a:spcPct val="80000"/>
              </a:lnSpc>
            </a:pPr>
            <a:r>
              <a:rPr lang="en-US" sz="1200" smtClean="0">
                <a:solidFill>
                  <a:srgbClr val="000000"/>
                </a:solidFill>
                <a:latin typeface="Tahoma" pitchFamily="34" charset="0"/>
              </a:rPr>
              <a:t>FEDERAL ENERGY REGULATORY COMMISSION</a:t>
            </a:r>
          </a:p>
          <a:p>
            <a:pPr eaLnBrk="1" hangingPunct="1">
              <a:lnSpc>
                <a:spcPct val="80000"/>
              </a:lnSpc>
            </a:pPr>
            <a:r>
              <a:rPr lang="en-US" sz="1200" smtClean="0">
                <a:solidFill>
                  <a:srgbClr val="000000"/>
                </a:solidFill>
                <a:latin typeface="Tahoma" pitchFamily="34" charset="0"/>
              </a:rPr>
              <a:t>U.S. GEOLOGICAL SURVEY</a:t>
            </a:r>
          </a:p>
          <a:p>
            <a:pPr eaLnBrk="1" hangingPunct="1">
              <a:lnSpc>
                <a:spcPct val="80000"/>
              </a:lnSpc>
            </a:pPr>
            <a:r>
              <a:rPr lang="en-US" sz="1200" smtClean="0">
                <a:solidFill>
                  <a:srgbClr val="000000"/>
                </a:solidFill>
                <a:latin typeface="Tahoma" pitchFamily="34" charset="0"/>
              </a:rPr>
              <a:t>BUREAU OF MINES</a:t>
            </a:r>
          </a:p>
          <a:p>
            <a:pPr eaLnBrk="1" hangingPunct="1">
              <a:lnSpc>
                <a:spcPct val="80000"/>
              </a:lnSpc>
            </a:pPr>
            <a:r>
              <a:rPr lang="en-US" sz="1200" smtClean="0">
                <a:solidFill>
                  <a:srgbClr val="000000"/>
                </a:solidFill>
                <a:latin typeface="Tahoma" pitchFamily="34" charset="0"/>
              </a:rPr>
              <a:t>MARINE MAMMAL COMMISSION</a:t>
            </a:r>
          </a:p>
        </p:txBody>
      </p:sp>
      <p:sp>
        <p:nvSpPr>
          <p:cNvPr id="52229" name="Text Box 7"/>
          <p:cNvSpPr txBox="1">
            <a:spLocks noChangeArrowheads="1"/>
          </p:cNvSpPr>
          <p:nvPr/>
        </p:nvSpPr>
        <p:spPr bwMode="auto">
          <a:xfrm>
            <a:off x="1295400" y="5638800"/>
            <a:ext cx="61722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n-US" sz="1200" b="1" u="sng">
                <a:solidFill>
                  <a:srgbClr val="000000"/>
                </a:solidFill>
                <a:latin typeface="Arial" pitchFamily="34" charset="0"/>
              </a:rPr>
              <a:t>OTHERS INVOLVED IN OCS</a:t>
            </a:r>
          </a:p>
          <a:p>
            <a:pPr eaLnBrk="1" hangingPunct="1"/>
            <a:r>
              <a:rPr lang="en-US" sz="1200">
                <a:solidFill>
                  <a:srgbClr val="000000"/>
                </a:solidFill>
                <a:latin typeface="Arial" pitchFamily="34" charset="0"/>
              </a:rPr>
              <a:t>	PRESIDENT			          FISHERMEN</a:t>
            </a:r>
          </a:p>
          <a:p>
            <a:pPr eaLnBrk="1" hangingPunct="1"/>
            <a:r>
              <a:rPr lang="en-US" sz="1200">
                <a:solidFill>
                  <a:srgbClr val="000000"/>
                </a:solidFill>
                <a:latin typeface="Arial" pitchFamily="34" charset="0"/>
              </a:rPr>
              <a:t>	CONGRESS 		          SIERRA CLUB</a:t>
            </a:r>
          </a:p>
          <a:p>
            <a:pPr eaLnBrk="1" hangingPunct="1"/>
            <a:r>
              <a:rPr lang="en-US" sz="1200">
                <a:solidFill>
                  <a:srgbClr val="000000"/>
                </a:solidFill>
                <a:latin typeface="Arial" pitchFamily="34" charset="0"/>
              </a:rPr>
              <a:t>	GOVERNORS OF COASTAL STATES	          FRIENDS OF THE EARTH</a:t>
            </a:r>
          </a:p>
          <a:p>
            <a:pPr eaLnBrk="1" hangingPunct="1"/>
            <a:endParaRPr lang="en-US" sz="12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0" y="1447800"/>
            <a:ext cx="91440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4000" b="1">
                <a:solidFill>
                  <a:srgbClr val="000000"/>
                </a:solidFill>
              </a:rPr>
              <a:t>VII.</a:t>
            </a:r>
          </a:p>
          <a:p>
            <a:endParaRPr lang="en-US" sz="4000" b="1">
              <a:solidFill>
                <a:srgbClr val="000000"/>
              </a:solidFill>
            </a:endParaRPr>
          </a:p>
          <a:p>
            <a:pPr algn="ctr"/>
            <a:r>
              <a:rPr lang="en-US" sz="4000" b="1">
                <a:solidFill>
                  <a:srgbClr val="000000"/>
                </a:solidFill>
              </a:rPr>
              <a:t>The Role of the Landman </a:t>
            </a:r>
          </a:p>
          <a:p>
            <a:pPr algn="ctr"/>
            <a:r>
              <a:rPr lang="en-US" sz="4000" b="1">
                <a:solidFill>
                  <a:srgbClr val="000000"/>
                </a:solidFill>
              </a:rPr>
              <a:t>on the OCS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0"/>
            <a:ext cx="7800975" cy="1295400"/>
          </a:xfrm>
        </p:spPr>
        <p:txBody>
          <a:bodyPr/>
          <a:lstStyle/>
          <a:p>
            <a:pPr eaLnBrk="1" hangingPunct="1"/>
            <a:r>
              <a:rPr lang="en-US" sz="3200" b="1" smtClean="0">
                <a:latin typeface="Tahoma" pitchFamily="34" charset="0"/>
              </a:rPr>
              <a:t>The Offshore Landman</a:t>
            </a:r>
          </a:p>
        </p:txBody>
      </p:sp>
      <p:sp>
        <p:nvSpPr>
          <p:cNvPr id="54275" name="Rectangle 3"/>
          <p:cNvSpPr>
            <a:spLocks noGrp="1" noChangeArrowheads="1"/>
          </p:cNvSpPr>
          <p:nvPr>
            <p:ph type="body" idx="1"/>
          </p:nvPr>
        </p:nvSpPr>
        <p:spPr>
          <a:xfrm>
            <a:off x="228600" y="1412875"/>
            <a:ext cx="8686800" cy="5111750"/>
          </a:xfrm>
        </p:spPr>
        <p:txBody>
          <a:bodyPr/>
          <a:lstStyle/>
          <a:p>
            <a:pPr algn="just" eaLnBrk="1" hangingPunct="1"/>
            <a:r>
              <a:rPr lang="en-US" sz="2000" smtClean="0">
                <a:solidFill>
                  <a:srgbClr val="000000"/>
                </a:solidFill>
                <a:latin typeface="Tahoma" pitchFamily="34" charset="0"/>
              </a:rPr>
              <a:t>In the broadest sense, landmen constitute the business component of an oil and gas exploration and production team. </a:t>
            </a:r>
          </a:p>
          <a:p>
            <a:pPr algn="just" eaLnBrk="1" hangingPunct="1">
              <a:buFontTx/>
              <a:buNone/>
            </a:pPr>
            <a:endParaRPr lang="en-US" sz="2000" smtClean="0">
              <a:solidFill>
                <a:srgbClr val="000000"/>
              </a:solidFill>
              <a:latin typeface="Tahoma" pitchFamily="34" charset="0"/>
            </a:endParaRPr>
          </a:p>
          <a:p>
            <a:pPr algn="just" eaLnBrk="1" hangingPunct="1"/>
            <a:r>
              <a:rPr lang="en-US" sz="2000" smtClean="0">
                <a:solidFill>
                  <a:srgbClr val="000000"/>
                </a:solidFill>
                <a:latin typeface="Tahoma" pitchFamily="34" charset="0"/>
              </a:rPr>
              <a:t>Offshore landmen are employed as “company” land representatives for energy companies conducting oil and gas operations on lands submerged by seas and other large water bodies.  </a:t>
            </a:r>
          </a:p>
          <a:p>
            <a:pPr algn="just" eaLnBrk="1" hangingPunct="1">
              <a:buFontTx/>
              <a:buNone/>
            </a:pPr>
            <a:endParaRPr lang="en-US" sz="2000" smtClean="0">
              <a:solidFill>
                <a:srgbClr val="000000"/>
              </a:solidFill>
              <a:latin typeface="Tahoma" pitchFamily="34" charset="0"/>
            </a:endParaRPr>
          </a:p>
          <a:p>
            <a:pPr algn="just" eaLnBrk="1" hangingPunct="1"/>
            <a:r>
              <a:rPr lang="en-US" sz="2000" smtClean="0">
                <a:solidFill>
                  <a:srgbClr val="000000"/>
                </a:solidFill>
                <a:latin typeface="Tahoma" pitchFamily="34" charset="0"/>
              </a:rPr>
              <a:t>Offshore landmen have responsibilities similar to onshore landmen, with specialization however in leasing and regulatory affairs with host country governments, and the conduct of oil and gas exploration and production operations in the water. </a:t>
            </a:r>
          </a:p>
          <a:p>
            <a:pPr algn="just" eaLnBrk="1" hangingPunct="1">
              <a:buFontTx/>
              <a:buNone/>
            </a:pPr>
            <a:endParaRPr lang="en-US" sz="2000" smtClean="0">
              <a:solidFill>
                <a:srgbClr val="000000"/>
              </a:solidFill>
              <a:latin typeface="Tahoma" pitchFamily="34" charset="0"/>
            </a:endParaRPr>
          </a:p>
          <a:p>
            <a:pPr algn="just" eaLnBrk="1" hangingPunct="1"/>
            <a:r>
              <a:rPr lang="en-US" sz="2000" smtClean="0">
                <a:solidFill>
                  <a:srgbClr val="000000"/>
                </a:solidFill>
                <a:latin typeface="Tahoma" pitchFamily="34" charset="0"/>
              </a:rPr>
              <a:t>Offshore landmen are considered business professionals, typically holding petroleum land management or other business degrees, together with other advanced studies such as law degrees. </a:t>
            </a:r>
            <a:endParaRPr lang="en-US" sz="2000" smtClean="0">
              <a:latin typeface="Tahoma"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0"/>
            <a:ext cx="7800975" cy="1295400"/>
          </a:xfrm>
        </p:spPr>
        <p:txBody>
          <a:bodyPr/>
          <a:lstStyle/>
          <a:p>
            <a:pPr eaLnBrk="1" hangingPunct="1"/>
            <a:r>
              <a:rPr lang="en-US" sz="3200" b="1" smtClean="0">
                <a:latin typeface="Tahoma" pitchFamily="34" charset="0"/>
              </a:rPr>
              <a:t>The Offshore Landman,</a:t>
            </a:r>
            <a:br>
              <a:rPr lang="en-US" sz="3200" b="1" smtClean="0">
                <a:latin typeface="Tahoma" pitchFamily="34" charset="0"/>
              </a:rPr>
            </a:br>
            <a:r>
              <a:rPr lang="en-US" sz="3200" b="1" smtClean="0">
                <a:latin typeface="Tahoma" pitchFamily="34" charset="0"/>
              </a:rPr>
              <a:t>The Dealmaker</a:t>
            </a:r>
          </a:p>
        </p:txBody>
      </p:sp>
      <p:sp>
        <p:nvSpPr>
          <p:cNvPr id="55299" name="Rectangle 3"/>
          <p:cNvSpPr>
            <a:spLocks noGrp="1" noChangeArrowheads="1"/>
          </p:cNvSpPr>
          <p:nvPr>
            <p:ph type="body" idx="1"/>
          </p:nvPr>
        </p:nvSpPr>
        <p:spPr>
          <a:xfrm>
            <a:off x="152400" y="1600200"/>
            <a:ext cx="8763000" cy="3997325"/>
          </a:xfrm>
        </p:spPr>
        <p:txBody>
          <a:bodyPr/>
          <a:lstStyle/>
          <a:p>
            <a:pPr eaLnBrk="1" hangingPunct="1">
              <a:lnSpc>
                <a:spcPct val="90000"/>
              </a:lnSpc>
              <a:buFontTx/>
              <a:buNone/>
            </a:pPr>
            <a:r>
              <a:rPr lang="en-US" sz="1800" smtClean="0">
                <a:solidFill>
                  <a:srgbClr val="000000"/>
                </a:solidFill>
              </a:rPr>
              <a:t>	</a:t>
            </a:r>
            <a:r>
              <a:rPr lang="en-US" sz="1900" smtClean="0">
                <a:solidFill>
                  <a:srgbClr val="000000"/>
                </a:solidFill>
                <a:latin typeface="Tahoma" pitchFamily="34" charset="0"/>
              </a:rPr>
              <a:t>“</a:t>
            </a:r>
            <a:r>
              <a:rPr lang="en-US" sz="1900" i="1" smtClean="0">
                <a:solidFill>
                  <a:srgbClr val="000000"/>
                </a:solidFill>
                <a:latin typeface="Tahoma" pitchFamily="34" charset="0"/>
              </a:rPr>
              <a:t>I will tell a secret: Dealmaking beats working. Dealmaking is exciting and fun, and working is grubby. Running anything is primarily an enormous amount of grubby detail work…dealmaking is romantic, sexy. That’s why you have deals that make no sense</a:t>
            </a:r>
            <a:r>
              <a:rPr lang="en-US" sz="1900" smtClean="0">
                <a:solidFill>
                  <a:srgbClr val="000000"/>
                </a:solidFill>
                <a:latin typeface="Tahoma" pitchFamily="34" charset="0"/>
              </a:rPr>
              <a:t>.” – Quote by Peter Drucker</a:t>
            </a:r>
          </a:p>
          <a:p>
            <a:pPr algn="just" eaLnBrk="1" hangingPunct="1">
              <a:lnSpc>
                <a:spcPct val="90000"/>
              </a:lnSpc>
              <a:buFontTx/>
              <a:buNone/>
            </a:pPr>
            <a:endParaRPr lang="en-US" sz="1900" smtClean="0">
              <a:solidFill>
                <a:srgbClr val="000000"/>
              </a:solidFill>
              <a:latin typeface="Tahoma" pitchFamily="34" charset="0"/>
            </a:endParaRPr>
          </a:p>
          <a:p>
            <a:pPr algn="just" eaLnBrk="1" hangingPunct="1">
              <a:lnSpc>
                <a:spcPct val="90000"/>
              </a:lnSpc>
            </a:pPr>
            <a:r>
              <a:rPr lang="en-US" sz="1900" smtClean="0">
                <a:solidFill>
                  <a:srgbClr val="000000"/>
                </a:solidFill>
                <a:latin typeface="Tahoma" pitchFamily="34" charset="0"/>
              </a:rPr>
              <a:t>The discipline of offshore land work is heavily oriented towards the art of deal making but the offshore landman must also focus on the details of contracts, title and leasing. The offshore arena is too expensive to make mistakes! </a:t>
            </a:r>
          </a:p>
          <a:p>
            <a:pPr algn="just" eaLnBrk="1" hangingPunct="1">
              <a:lnSpc>
                <a:spcPct val="90000"/>
              </a:lnSpc>
              <a:buFontTx/>
              <a:buNone/>
            </a:pPr>
            <a:endParaRPr lang="en-US" sz="1900" smtClean="0">
              <a:solidFill>
                <a:srgbClr val="000000"/>
              </a:solidFill>
              <a:latin typeface="Tahoma" pitchFamily="34" charset="0"/>
            </a:endParaRPr>
          </a:p>
          <a:p>
            <a:pPr algn="just" eaLnBrk="1" hangingPunct="1">
              <a:lnSpc>
                <a:spcPct val="90000"/>
              </a:lnSpc>
            </a:pPr>
            <a:r>
              <a:rPr lang="en-US" sz="1900" smtClean="0">
                <a:solidFill>
                  <a:srgbClr val="000000"/>
                </a:solidFill>
                <a:latin typeface="Tahoma" pitchFamily="34" charset="0"/>
              </a:rPr>
              <a:t>Deal making takes place with two principle groups, being those involving the U.S. Government and its agencies and those with other exploration and production companies.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228600" y="0"/>
            <a:ext cx="7800975" cy="1295400"/>
          </a:xfrm>
        </p:spPr>
        <p:txBody>
          <a:bodyPr/>
          <a:lstStyle/>
          <a:p>
            <a:r>
              <a:rPr lang="en-US" sz="3800" b="1" dirty="0"/>
              <a:t>The Offshore Landman, </a:t>
            </a:r>
            <a:br>
              <a:rPr lang="en-US" sz="3800" b="1" dirty="0"/>
            </a:br>
            <a:r>
              <a:rPr lang="en-US" sz="3800" b="1" dirty="0"/>
              <a:t>Government Intermediary</a:t>
            </a:r>
          </a:p>
        </p:txBody>
      </p:sp>
      <p:sp>
        <p:nvSpPr>
          <p:cNvPr id="405507" name="Rectangle 3"/>
          <p:cNvSpPr>
            <a:spLocks noGrp="1" noChangeArrowheads="1"/>
          </p:cNvSpPr>
          <p:nvPr>
            <p:ph type="body" idx="1"/>
          </p:nvPr>
        </p:nvSpPr>
        <p:spPr>
          <a:xfrm>
            <a:off x="228600" y="1828800"/>
            <a:ext cx="8534400" cy="3581400"/>
          </a:xfrm>
        </p:spPr>
        <p:txBody>
          <a:bodyPr/>
          <a:lstStyle/>
          <a:p>
            <a:pPr algn="just">
              <a:buFontTx/>
              <a:buNone/>
            </a:pPr>
            <a:r>
              <a:rPr lang="en-US" sz="1800" dirty="0">
                <a:solidFill>
                  <a:srgbClr val="000000"/>
                </a:solidFill>
              </a:rPr>
              <a:t>	</a:t>
            </a:r>
            <a:r>
              <a:rPr lang="en-US" sz="2000" dirty="0">
                <a:solidFill>
                  <a:srgbClr val="000000"/>
                </a:solidFill>
                <a:latin typeface="Tahoma" pitchFamily="34" charset="0"/>
              </a:rPr>
              <a:t>Dealings with the U.S. Government and its agencies are dictated by the simple fact they are the single, and therefore very important, landowner and regulator.   Interaction between the offshore </a:t>
            </a:r>
            <a:r>
              <a:rPr lang="en-US" sz="2000" dirty="0" err="1">
                <a:solidFill>
                  <a:srgbClr val="000000"/>
                </a:solidFill>
                <a:latin typeface="Tahoma" pitchFamily="34" charset="0"/>
              </a:rPr>
              <a:t>landman</a:t>
            </a:r>
            <a:r>
              <a:rPr lang="en-US" sz="2000" dirty="0">
                <a:solidFill>
                  <a:srgbClr val="000000"/>
                </a:solidFill>
                <a:latin typeface="Tahoma" pitchFamily="34" charset="0"/>
              </a:rPr>
              <a:t> and the U.S. 	Government occurs frequently, and in particular with regard to the following:</a:t>
            </a:r>
          </a:p>
          <a:p>
            <a:pPr algn="just">
              <a:buFontTx/>
              <a:buNone/>
            </a:pPr>
            <a:endParaRPr lang="en-US" sz="2000" dirty="0">
              <a:solidFill>
                <a:srgbClr val="000000"/>
              </a:solidFill>
              <a:latin typeface="Tahoma" pitchFamily="34" charset="0"/>
            </a:endParaRPr>
          </a:p>
          <a:p>
            <a:pPr lvl="1" algn="just"/>
            <a:r>
              <a:rPr lang="en-US" sz="2000" dirty="0">
                <a:solidFill>
                  <a:srgbClr val="000000"/>
                </a:solidFill>
                <a:latin typeface="Tahoma" pitchFamily="34" charset="0"/>
              </a:rPr>
              <a:t>Lease Sale</a:t>
            </a:r>
          </a:p>
          <a:p>
            <a:pPr lvl="1" algn="just"/>
            <a:r>
              <a:rPr lang="en-US" sz="2000" dirty="0">
                <a:solidFill>
                  <a:srgbClr val="000000"/>
                </a:solidFill>
                <a:latin typeface="Tahoma" pitchFamily="34" charset="0"/>
              </a:rPr>
              <a:t>Lease Maintenance/Unitization</a:t>
            </a:r>
          </a:p>
          <a:p>
            <a:pPr lvl="1" algn="just"/>
            <a:r>
              <a:rPr lang="en-US" sz="2000" dirty="0">
                <a:solidFill>
                  <a:srgbClr val="000000"/>
                </a:solidFill>
                <a:latin typeface="Tahoma" pitchFamily="34" charset="0"/>
              </a:rPr>
              <a:t>Permitting</a:t>
            </a:r>
          </a:p>
          <a:p>
            <a:pPr lvl="1" algn="just"/>
            <a:r>
              <a:rPr lang="en-US" sz="2000" dirty="0">
                <a:solidFill>
                  <a:srgbClr val="000000"/>
                </a:solidFill>
                <a:latin typeface="Tahoma" pitchFamily="34" charset="0"/>
              </a:rPr>
              <a:t>Regulatory Compliance</a:t>
            </a:r>
            <a:endParaRPr lang="en-US" sz="2000" dirty="0">
              <a:latin typeface="Tahoma"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8600" y="0"/>
            <a:ext cx="7800975" cy="1295400"/>
          </a:xfrm>
        </p:spPr>
        <p:txBody>
          <a:bodyPr/>
          <a:lstStyle/>
          <a:p>
            <a:pPr eaLnBrk="1" hangingPunct="1"/>
            <a:r>
              <a:rPr lang="en-US" sz="3200" b="1" smtClean="0">
                <a:latin typeface="Tahoma" pitchFamily="34" charset="0"/>
              </a:rPr>
              <a:t>The Offshore Landman,</a:t>
            </a:r>
            <a:br>
              <a:rPr lang="en-US" sz="3200" b="1" smtClean="0">
                <a:latin typeface="Tahoma" pitchFamily="34" charset="0"/>
              </a:rPr>
            </a:br>
            <a:r>
              <a:rPr lang="en-US" sz="3200" b="1" smtClean="0">
                <a:latin typeface="Tahoma" pitchFamily="34" charset="0"/>
              </a:rPr>
              <a:t>Partner Intermediary</a:t>
            </a:r>
          </a:p>
        </p:txBody>
      </p:sp>
      <p:sp>
        <p:nvSpPr>
          <p:cNvPr id="56323" name="Rectangle 3"/>
          <p:cNvSpPr>
            <a:spLocks noGrp="1" noChangeArrowheads="1"/>
          </p:cNvSpPr>
          <p:nvPr>
            <p:ph type="body" idx="1"/>
          </p:nvPr>
        </p:nvSpPr>
        <p:spPr>
          <a:xfrm>
            <a:off x="228600" y="1828800"/>
            <a:ext cx="8534400" cy="4073525"/>
          </a:xfrm>
        </p:spPr>
        <p:txBody>
          <a:bodyPr/>
          <a:lstStyle/>
          <a:p>
            <a:pPr algn="just" eaLnBrk="1" hangingPunct="1">
              <a:buFontTx/>
              <a:buNone/>
            </a:pPr>
            <a:r>
              <a:rPr lang="en-US" sz="1800" smtClean="0">
                <a:solidFill>
                  <a:srgbClr val="000000"/>
                </a:solidFill>
              </a:rPr>
              <a:t>	</a:t>
            </a:r>
            <a:r>
              <a:rPr lang="en-US" sz="2000" smtClean="0">
                <a:solidFill>
                  <a:srgbClr val="000000"/>
                </a:solidFill>
                <a:latin typeface="Tahoma" pitchFamily="34" charset="0"/>
              </a:rPr>
              <a:t>An offshore landman acts in a variety of  roles when interacting with offshore partners, including:</a:t>
            </a:r>
          </a:p>
          <a:p>
            <a:pPr algn="just" eaLnBrk="1" hangingPunct="1">
              <a:buFontTx/>
              <a:buNone/>
            </a:pPr>
            <a:endParaRPr lang="en-US" sz="2000" smtClean="0">
              <a:solidFill>
                <a:srgbClr val="000000"/>
              </a:solidFill>
              <a:latin typeface="Tahoma" pitchFamily="34" charset="0"/>
            </a:endParaRPr>
          </a:p>
          <a:p>
            <a:pPr algn="just" eaLnBrk="1" hangingPunct="1"/>
            <a:r>
              <a:rPr lang="en-US" sz="2000" b="1" smtClean="0">
                <a:solidFill>
                  <a:srgbClr val="000000"/>
                </a:solidFill>
                <a:latin typeface="Tahoma" pitchFamily="34" charset="0"/>
              </a:rPr>
              <a:t>Prospector</a:t>
            </a:r>
            <a:r>
              <a:rPr lang="en-US" sz="2000" smtClean="0">
                <a:solidFill>
                  <a:srgbClr val="000000"/>
                </a:solidFill>
                <a:latin typeface="Tahoma" pitchFamily="34" charset="0"/>
              </a:rPr>
              <a:t> of offshore investment opportunities; </a:t>
            </a:r>
          </a:p>
          <a:p>
            <a:pPr algn="just" eaLnBrk="1" hangingPunct="1"/>
            <a:r>
              <a:rPr lang="en-US" sz="2000" b="1" smtClean="0">
                <a:solidFill>
                  <a:srgbClr val="000000"/>
                </a:solidFill>
                <a:latin typeface="Tahoma" pitchFamily="34" charset="0"/>
              </a:rPr>
              <a:t>Negotiator </a:t>
            </a:r>
            <a:r>
              <a:rPr lang="en-US" sz="2000" smtClean="0">
                <a:solidFill>
                  <a:srgbClr val="000000"/>
                </a:solidFill>
                <a:latin typeface="Tahoma" pitchFamily="34" charset="0"/>
              </a:rPr>
              <a:t>of upstream and downstream commercial agreements; </a:t>
            </a:r>
          </a:p>
          <a:p>
            <a:pPr algn="just" eaLnBrk="1" hangingPunct="1"/>
            <a:r>
              <a:rPr lang="en-US" sz="2000" b="1" smtClean="0">
                <a:solidFill>
                  <a:srgbClr val="000000"/>
                </a:solidFill>
                <a:latin typeface="Tahoma" pitchFamily="34" charset="0"/>
              </a:rPr>
              <a:t>Draftsman</a:t>
            </a:r>
            <a:r>
              <a:rPr lang="en-US" sz="2000" smtClean="0">
                <a:solidFill>
                  <a:srgbClr val="000000"/>
                </a:solidFill>
                <a:latin typeface="Tahoma" pitchFamily="34" charset="0"/>
              </a:rPr>
              <a:t> of those commercial agreement;</a:t>
            </a:r>
          </a:p>
          <a:p>
            <a:pPr algn="just" eaLnBrk="1" hangingPunct="1"/>
            <a:r>
              <a:rPr lang="en-US" sz="2000" b="1" smtClean="0">
                <a:solidFill>
                  <a:srgbClr val="000000"/>
                </a:solidFill>
                <a:latin typeface="Tahoma" pitchFamily="34" charset="0"/>
              </a:rPr>
              <a:t>Administrator </a:t>
            </a:r>
            <a:r>
              <a:rPr lang="en-US" sz="2000" smtClean="0">
                <a:solidFill>
                  <a:srgbClr val="000000"/>
                </a:solidFill>
                <a:latin typeface="Tahoma" pitchFamily="34" charset="0"/>
              </a:rPr>
              <a:t>of leases and commercial agreements;</a:t>
            </a:r>
          </a:p>
          <a:p>
            <a:pPr algn="just" eaLnBrk="1" hangingPunct="1"/>
            <a:r>
              <a:rPr lang="en-US" sz="2000" b="1" smtClean="0">
                <a:solidFill>
                  <a:srgbClr val="000000"/>
                </a:solidFill>
                <a:latin typeface="Tahoma" pitchFamily="34" charset="0"/>
              </a:rPr>
              <a:t>Investigator</a:t>
            </a:r>
            <a:r>
              <a:rPr lang="en-US" sz="2000" smtClean="0">
                <a:solidFill>
                  <a:srgbClr val="000000"/>
                </a:solidFill>
                <a:latin typeface="Tahoma" pitchFamily="34" charset="0"/>
              </a:rPr>
              <a:t> of leasing and drilling activity;  and</a:t>
            </a:r>
          </a:p>
          <a:p>
            <a:pPr algn="just" eaLnBrk="1" hangingPunct="1"/>
            <a:r>
              <a:rPr lang="en-US" sz="2000" b="1" smtClean="0">
                <a:solidFill>
                  <a:srgbClr val="000000"/>
                </a:solidFill>
                <a:latin typeface="Tahoma" pitchFamily="34" charset="0"/>
              </a:rPr>
              <a:t>Facilitator</a:t>
            </a:r>
            <a:r>
              <a:rPr lang="en-US" sz="2000" smtClean="0">
                <a:solidFill>
                  <a:srgbClr val="000000"/>
                </a:solidFill>
                <a:latin typeface="Tahoma" pitchFamily="34" charset="0"/>
              </a:rPr>
              <a:t> of communication between company geologists, engineers, attorneys, accountants  and other disciplines with their counterparts in other offshore companies.</a:t>
            </a:r>
            <a:endParaRPr lang="en-US" sz="2000" smtClean="0">
              <a:latin typeface="Tahoma"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0"/>
            <a:ext cx="7648575" cy="1219200"/>
          </a:xfrm>
        </p:spPr>
        <p:txBody>
          <a:bodyPr/>
          <a:lstStyle/>
          <a:p>
            <a:pPr eaLnBrk="1" hangingPunct="1"/>
            <a:r>
              <a:rPr lang="en-US" sz="3200" b="1" smtClean="0">
                <a:latin typeface="Tahoma" pitchFamily="34" charset="0"/>
              </a:rPr>
              <a:t>Why Have Partners?</a:t>
            </a:r>
          </a:p>
        </p:txBody>
      </p:sp>
      <p:sp>
        <p:nvSpPr>
          <p:cNvPr id="57347" name="Rectangle 3"/>
          <p:cNvSpPr>
            <a:spLocks noGrp="1" noChangeArrowheads="1"/>
          </p:cNvSpPr>
          <p:nvPr>
            <p:ph type="body" idx="1"/>
          </p:nvPr>
        </p:nvSpPr>
        <p:spPr>
          <a:xfrm>
            <a:off x="228600" y="1746250"/>
            <a:ext cx="8382000" cy="5111750"/>
          </a:xfrm>
        </p:spPr>
        <p:txBody>
          <a:bodyPr/>
          <a:lstStyle/>
          <a:p>
            <a:pPr algn="just" eaLnBrk="1" hangingPunct="1">
              <a:buFontTx/>
              <a:buNone/>
            </a:pPr>
            <a:r>
              <a:rPr lang="en-US" smtClean="0">
                <a:solidFill>
                  <a:srgbClr val="000000"/>
                </a:solidFill>
              </a:rPr>
              <a:t>	</a:t>
            </a:r>
            <a:r>
              <a:rPr lang="en-US" smtClean="0">
                <a:solidFill>
                  <a:srgbClr val="000000"/>
                </a:solidFill>
                <a:latin typeface="Tahoma" pitchFamily="34" charset="0"/>
              </a:rPr>
              <a:t>Drilling and producing offshore wells is very expensive.</a:t>
            </a:r>
          </a:p>
          <a:p>
            <a:pPr algn="just" eaLnBrk="1" hangingPunct="1">
              <a:buFontTx/>
              <a:buNone/>
            </a:pPr>
            <a:endParaRPr lang="en-US" smtClean="0">
              <a:solidFill>
                <a:srgbClr val="000000"/>
              </a:solidFill>
              <a:latin typeface="Tahoma" pitchFamily="34" charset="0"/>
            </a:endParaRPr>
          </a:p>
          <a:p>
            <a:pPr algn="just" eaLnBrk="1" hangingPunct="1">
              <a:buFontTx/>
              <a:buNone/>
            </a:pPr>
            <a:r>
              <a:rPr lang="en-US" smtClean="0">
                <a:solidFill>
                  <a:srgbClr val="000000"/>
                </a:solidFill>
                <a:latin typeface="Tahoma" pitchFamily="34" charset="0"/>
              </a:rPr>
              <a:t>	Offshore wells can cost over $100 million and development projects can cost over $1 billion.  Companies need partners in order to share the investment risk and allow the diversification and management of investment decisions. </a:t>
            </a:r>
            <a:endParaRPr lang="en-US" smtClean="0">
              <a:latin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400050"/>
            <a:ext cx="7800975" cy="508000"/>
          </a:xfrm>
        </p:spPr>
        <p:txBody>
          <a:bodyPr/>
          <a:lstStyle/>
          <a:p>
            <a:pPr eaLnBrk="1" hangingPunct="1"/>
            <a:r>
              <a:rPr lang="en-US" sz="2800" b="1" smtClean="0">
                <a:latin typeface="Tahoma" pitchFamily="34" charset="0"/>
              </a:rPr>
              <a:t>Outer Continental Shelf Lands Act of 1953</a:t>
            </a:r>
          </a:p>
        </p:txBody>
      </p:sp>
      <p:sp>
        <p:nvSpPr>
          <p:cNvPr id="10243" name="Rectangle 3"/>
          <p:cNvSpPr>
            <a:spLocks noGrp="1" noChangeArrowheads="1"/>
          </p:cNvSpPr>
          <p:nvPr>
            <p:ph type="body" idx="1"/>
          </p:nvPr>
        </p:nvSpPr>
        <p:spPr>
          <a:xfrm>
            <a:off x="228600" y="1828800"/>
            <a:ext cx="8458200" cy="3886200"/>
          </a:xfrm>
        </p:spPr>
        <p:txBody>
          <a:bodyPr/>
          <a:lstStyle/>
          <a:p>
            <a:pPr algn="just" eaLnBrk="1" hangingPunct="1">
              <a:buFontTx/>
              <a:buNone/>
            </a:pPr>
            <a:r>
              <a:rPr lang="en-US" sz="3000" smtClean="0">
                <a:solidFill>
                  <a:srgbClr val="000000"/>
                </a:solidFill>
              </a:rPr>
              <a:t>	A</a:t>
            </a:r>
            <a:r>
              <a:rPr lang="en-US" sz="3000" smtClean="0">
                <a:solidFill>
                  <a:srgbClr val="000000"/>
                </a:solidFill>
                <a:latin typeface="Tahoma" pitchFamily="34" charset="0"/>
              </a:rPr>
              <a:t>lso in 1953, Congress passed the OCSLA which defined the OCS as all submerged lands more than three miles from the state coastal boundaries with the 9 mile exception provided for Texas and Florida. This act empowers the U.S. Department of the Interior to issue oil and gas leases through the Bureau of Ocean Energy Management (BOEM) - formerly the Minerals Management Service (MMS). </a:t>
            </a:r>
            <a:endParaRPr lang="en-US" smtClean="0">
              <a:latin typeface="Tahoma"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0"/>
            <a:ext cx="6553200" cy="1295400"/>
          </a:xfrm>
        </p:spPr>
        <p:txBody>
          <a:bodyPr/>
          <a:lstStyle/>
          <a:p>
            <a:pPr eaLnBrk="1" hangingPunct="1"/>
            <a:r>
              <a:rPr lang="en-US" sz="3200" b="1" smtClean="0">
                <a:latin typeface="Tahoma" pitchFamily="34" charset="0"/>
              </a:rPr>
              <a:t>Common Types of Agreements </a:t>
            </a:r>
            <a:br>
              <a:rPr lang="en-US" sz="3200" b="1" smtClean="0">
                <a:latin typeface="Tahoma" pitchFamily="34" charset="0"/>
              </a:rPr>
            </a:br>
            <a:r>
              <a:rPr lang="en-US" sz="3200" b="1" smtClean="0">
                <a:latin typeface="Tahoma" pitchFamily="34" charset="0"/>
              </a:rPr>
              <a:t>to be Negotiated</a:t>
            </a:r>
          </a:p>
        </p:txBody>
      </p:sp>
      <p:sp>
        <p:nvSpPr>
          <p:cNvPr id="58371" name="Rectangle 3"/>
          <p:cNvSpPr>
            <a:spLocks noGrp="1" noChangeArrowheads="1"/>
          </p:cNvSpPr>
          <p:nvPr>
            <p:ph type="body" idx="1"/>
          </p:nvPr>
        </p:nvSpPr>
        <p:spPr>
          <a:xfrm>
            <a:off x="0" y="1371600"/>
            <a:ext cx="9144000" cy="5486400"/>
          </a:xfrm>
        </p:spPr>
        <p:txBody>
          <a:bodyPr/>
          <a:lstStyle/>
          <a:p>
            <a:pPr marL="533400" indent="-533400" eaLnBrk="1" hangingPunct="1">
              <a:lnSpc>
                <a:spcPct val="80000"/>
              </a:lnSpc>
              <a:spcBef>
                <a:spcPct val="15000"/>
              </a:spcBef>
              <a:buFontTx/>
              <a:buNone/>
            </a:pPr>
            <a:r>
              <a:rPr lang="en-US" sz="1600" b="1" smtClean="0">
                <a:solidFill>
                  <a:srgbClr val="000000"/>
                </a:solidFill>
                <a:latin typeface="Tahoma" pitchFamily="34" charset="0"/>
              </a:rPr>
              <a:t>1.</a:t>
            </a:r>
            <a:r>
              <a:rPr lang="en-US" sz="1600" smtClean="0">
                <a:solidFill>
                  <a:srgbClr val="000000"/>
                </a:solidFill>
                <a:latin typeface="Tahoma" pitchFamily="34" charset="0"/>
              </a:rPr>
              <a:t>  	</a:t>
            </a:r>
            <a:r>
              <a:rPr lang="en-US" sz="1600" b="1" smtClean="0">
                <a:solidFill>
                  <a:srgbClr val="000000"/>
                </a:solidFill>
                <a:latin typeface="Tahoma" pitchFamily="34" charset="0"/>
              </a:rPr>
              <a:t>Participation Agreement:  </a:t>
            </a:r>
          </a:p>
          <a:p>
            <a:pPr marL="533400" indent="-533400" eaLnBrk="1" hangingPunct="1">
              <a:lnSpc>
                <a:spcPct val="80000"/>
              </a:lnSpc>
              <a:spcBef>
                <a:spcPct val="15000"/>
              </a:spcBef>
              <a:buFontTx/>
              <a:buNone/>
            </a:pPr>
            <a:r>
              <a:rPr lang="en-US" sz="1600" smtClean="0">
                <a:solidFill>
                  <a:srgbClr val="000000"/>
                </a:solidFill>
                <a:latin typeface="Tahoma" pitchFamily="34" charset="0"/>
              </a:rPr>
              <a:t>	</a:t>
            </a:r>
            <a:r>
              <a:rPr lang="en-US" sz="1500" smtClean="0">
                <a:solidFill>
                  <a:srgbClr val="000000"/>
                </a:solidFill>
                <a:latin typeface="Tahoma" pitchFamily="34" charset="0"/>
              </a:rPr>
              <a:t>Memorializing a joint venture between two or more companies.</a:t>
            </a:r>
          </a:p>
          <a:p>
            <a:pPr marL="533400" indent="-533400" eaLnBrk="1" hangingPunct="1">
              <a:lnSpc>
                <a:spcPct val="80000"/>
              </a:lnSpc>
              <a:spcBef>
                <a:spcPct val="15000"/>
              </a:spcBef>
              <a:buFontTx/>
              <a:buNone/>
            </a:pPr>
            <a:endParaRPr lang="en-US" sz="1500" smtClean="0">
              <a:solidFill>
                <a:srgbClr val="000000"/>
              </a:solidFill>
              <a:latin typeface="Tahoma" pitchFamily="34" charset="0"/>
            </a:endParaRPr>
          </a:p>
          <a:p>
            <a:pPr marL="533400" indent="-533400" eaLnBrk="1" hangingPunct="1">
              <a:lnSpc>
                <a:spcPct val="80000"/>
              </a:lnSpc>
              <a:spcBef>
                <a:spcPct val="15000"/>
              </a:spcBef>
              <a:buFontTx/>
              <a:buAutoNum type="arabicPeriod" startAt="2"/>
            </a:pPr>
            <a:r>
              <a:rPr lang="en-US" sz="1600" b="1" smtClean="0">
                <a:solidFill>
                  <a:srgbClr val="000000"/>
                </a:solidFill>
                <a:latin typeface="Tahoma" pitchFamily="34" charset="0"/>
              </a:rPr>
              <a:t>Offshore Joint Operating Agreement:</a:t>
            </a:r>
            <a:r>
              <a:rPr lang="en-US" sz="1600" smtClean="0">
                <a:solidFill>
                  <a:srgbClr val="000000"/>
                </a:solidFill>
                <a:latin typeface="Tahoma" pitchFamily="34" charset="0"/>
              </a:rPr>
              <a:t>   </a:t>
            </a:r>
          </a:p>
          <a:p>
            <a:pPr marL="533400" indent="-533400" eaLnBrk="1" hangingPunct="1">
              <a:lnSpc>
                <a:spcPct val="80000"/>
              </a:lnSpc>
              <a:spcBef>
                <a:spcPct val="15000"/>
              </a:spcBef>
              <a:buFontTx/>
              <a:buNone/>
            </a:pPr>
            <a:r>
              <a:rPr lang="en-US" sz="1600" smtClean="0">
                <a:solidFill>
                  <a:srgbClr val="000000"/>
                </a:solidFill>
                <a:latin typeface="Tahoma" pitchFamily="34" charset="0"/>
              </a:rPr>
              <a:t>	</a:t>
            </a:r>
            <a:r>
              <a:rPr lang="en-US" sz="1500" smtClean="0">
                <a:solidFill>
                  <a:srgbClr val="000000"/>
                </a:solidFill>
                <a:latin typeface="Tahoma" pitchFamily="34" charset="0"/>
              </a:rPr>
              <a:t>Governs the rights, duties, liabilities and obligations of the parties who co-own a lease.</a:t>
            </a:r>
            <a:r>
              <a:rPr lang="en-US" sz="1600" smtClean="0">
                <a:solidFill>
                  <a:srgbClr val="000000"/>
                </a:solidFill>
                <a:latin typeface="Tahoma" pitchFamily="34" charset="0"/>
              </a:rPr>
              <a:t>  </a:t>
            </a:r>
          </a:p>
          <a:p>
            <a:pPr marL="533400" indent="-533400" eaLnBrk="1" hangingPunct="1">
              <a:lnSpc>
                <a:spcPct val="80000"/>
              </a:lnSpc>
              <a:spcBef>
                <a:spcPct val="15000"/>
              </a:spcBef>
              <a:buFontTx/>
              <a:buNone/>
            </a:pPr>
            <a:endParaRPr lang="en-US" sz="1600" b="1" smtClean="0">
              <a:solidFill>
                <a:srgbClr val="000000"/>
              </a:solidFill>
              <a:latin typeface="Tahoma" pitchFamily="34" charset="0"/>
            </a:endParaRPr>
          </a:p>
          <a:p>
            <a:pPr marL="533400" indent="-533400" eaLnBrk="1" hangingPunct="1">
              <a:lnSpc>
                <a:spcPct val="80000"/>
              </a:lnSpc>
              <a:spcBef>
                <a:spcPct val="15000"/>
              </a:spcBef>
              <a:buFontTx/>
              <a:buAutoNum type="arabicPeriod" startAt="3"/>
            </a:pPr>
            <a:r>
              <a:rPr lang="en-US" sz="1600" b="1" smtClean="0">
                <a:solidFill>
                  <a:srgbClr val="000000"/>
                </a:solidFill>
                <a:latin typeface="Tahoma" pitchFamily="34" charset="0"/>
              </a:rPr>
              <a:t>Farmout Agreement:  </a:t>
            </a:r>
          </a:p>
          <a:p>
            <a:pPr marL="533400" indent="-533400" eaLnBrk="1" hangingPunct="1">
              <a:lnSpc>
                <a:spcPct val="80000"/>
              </a:lnSpc>
              <a:spcBef>
                <a:spcPct val="15000"/>
              </a:spcBef>
              <a:buFontTx/>
              <a:buNone/>
            </a:pPr>
            <a:r>
              <a:rPr lang="en-US" sz="1600" smtClean="0">
                <a:solidFill>
                  <a:srgbClr val="000000"/>
                </a:solidFill>
                <a:latin typeface="Tahoma" pitchFamily="34" charset="0"/>
              </a:rPr>
              <a:t>	</a:t>
            </a:r>
            <a:r>
              <a:rPr lang="en-US" sz="1500" smtClean="0">
                <a:solidFill>
                  <a:srgbClr val="000000"/>
                </a:solidFill>
                <a:latin typeface="Tahoma" pitchFamily="34" charset="0"/>
              </a:rPr>
              <a:t>Farmor (lease owner) conveys to Farmee (non-lease owner)  the right to drill one or more wells on Farmor’s lease.</a:t>
            </a:r>
          </a:p>
          <a:p>
            <a:pPr marL="533400" indent="-533400" eaLnBrk="1" hangingPunct="1">
              <a:lnSpc>
                <a:spcPct val="80000"/>
              </a:lnSpc>
              <a:spcBef>
                <a:spcPct val="15000"/>
              </a:spcBef>
              <a:buFontTx/>
              <a:buNone/>
            </a:pPr>
            <a:endParaRPr lang="en-US" sz="1500" smtClean="0">
              <a:solidFill>
                <a:srgbClr val="000000"/>
              </a:solidFill>
              <a:latin typeface="Tahoma" pitchFamily="34" charset="0"/>
            </a:endParaRPr>
          </a:p>
          <a:p>
            <a:pPr marL="533400" indent="-533400" eaLnBrk="1" hangingPunct="1">
              <a:lnSpc>
                <a:spcPct val="80000"/>
              </a:lnSpc>
              <a:spcBef>
                <a:spcPct val="15000"/>
              </a:spcBef>
              <a:buFontTx/>
              <a:buNone/>
            </a:pPr>
            <a:r>
              <a:rPr lang="en-US" sz="1600" b="1" smtClean="0">
                <a:solidFill>
                  <a:srgbClr val="000000"/>
                </a:solidFill>
                <a:latin typeface="Tahoma" pitchFamily="34" charset="0"/>
              </a:rPr>
              <a:t>4</a:t>
            </a:r>
            <a:r>
              <a:rPr lang="en-US" sz="1600" smtClean="0">
                <a:solidFill>
                  <a:srgbClr val="000000"/>
                </a:solidFill>
                <a:latin typeface="Tahoma" pitchFamily="34" charset="0"/>
              </a:rPr>
              <a:t>.  	</a:t>
            </a:r>
            <a:r>
              <a:rPr lang="en-US" sz="1600" b="1" smtClean="0">
                <a:solidFill>
                  <a:srgbClr val="000000"/>
                </a:solidFill>
                <a:latin typeface="Tahoma" pitchFamily="34" charset="0"/>
              </a:rPr>
              <a:t>Production Handling Agreement:  </a:t>
            </a:r>
          </a:p>
          <a:p>
            <a:pPr marL="533400" indent="-533400" eaLnBrk="1" hangingPunct="1">
              <a:lnSpc>
                <a:spcPct val="80000"/>
              </a:lnSpc>
              <a:spcBef>
                <a:spcPct val="15000"/>
              </a:spcBef>
              <a:buFontTx/>
              <a:buNone/>
            </a:pPr>
            <a:r>
              <a:rPr lang="en-US" sz="1600" smtClean="0">
                <a:solidFill>
                  <a:srgbClr val="000000"/>
                </a:solidFill>
                <a:latin typeface="Tahoma" pitchFamily="34" charset="0"/>
              </a:rPr>
              <a:t>	</a:t>
            </a:r>
            <a:r>
              <a:rPr lang="en-US" sz="1500" smtClean="0">
                <a:solidFill>
                  <a:srgbClr val="000000"/>
                </a:solidFill>
                <a:latin typeface="Tahoma" pitchFamily="34" charset="0"/>
              </a:rPr>
              <a:t>Provides for the handling of production produced from one party’s lease at a third party’s platform located on the same block or, more commonly, located on another block.</a:t>
            </a:r>
          </a:p>
          <a:p>
            <a:pPr marL="533400" indent="-533400" eaLnBrk="1" hangingPunct="1">
              <a:lnSpc>
                <a:spcPct val="80000"/>
              </a:lnSpc>
              <a:spcBef>
                <a:spcPct val="15000"/>
              </a:spcBef>
              <a:buFontTx/>
              <a:buNone/>
            </a:pPr>
            <a:endParaRPr lang="en-US" sz="1500" smtClean="0">
              <a:solidFill>
                <a:srgbClr val="000000"/>
              </a:solidFill>
              <a:latin typeface="Tahoma" pitchFamily="34" charset="0"/>
            </a:endParaRPr>
          </a:p>
          <a:p>
            <a:pPr marL="533400" indent="-533400" eaLnBrk="1" hangingPunct="1">
              <a:lnSpc>
                <a:spcPct val="80000"/>
              </a:lnSpc>
              <a:spcBef>
                <a:spcPct val="15000"/>
              </a:spcBef>
              <a:buFontTx/>
              <a:buNone/>
            </a:pPr>
            <a:r>
              <a:rPr lang="en-US" sz="1600" b="1" smtClean="0">
                <a:solidFill>
                  <a:srgbClr val="000000"/>
                </a:solidFill>
                <a:latin typeface="Tahoma" pitchFamily="34" charset="0"/>
              </a:rPr>
              <a:t>5.</a:t>
            </a:r>
            <a:r>
              <a:rPr lang="en-US" sz="1600" smtClean="0">
                <a:solidFill>
                  <a:srgbClr val="000000"/>
                </a:solidFill>
                <a:latin typeface="Tahoma" pitchFamily="34" charset="0"/>
              </a:rPr>
              <a:t>	</a:t>
            </a:r>
            <a:r>
              <a:rPr lang="en-US" sz="1600" b="1" smtClean="0">
                <a:solidFill>
                  <a:srgbClr val="000000"/>
                </a:solidFill>
                <a:latin typeface="Tahoma" pitchFamily="34" charset="0"/>
              </a:rPr>
              <a:t>Confidentiality Agreement:</a:t>
            </a:r>
            <a:r>
              <a:rPr lang="en-US" sz="1600" smtClean="0">
                <a:solidFill>
                  <a:srgbClr val="000000"/>
                </a:solidFill>
                <a:latin typeface="Tahoma" pitchFamily="34" charset="0"/>
              </a:rPr>
              <a:t>  </a:t>
            </a:r>
          </a:p>
          <a:p>
            <a:pPr marL="533400" indent="-533400" eaLnBrk="1" hangingPunct="1">
              <a:lnSpc>
                <a:spcPct val="80000"/>
              </a:lnSpc>
              <a:spcBef>
                <a:spcPct val="15000"/>
              </a:spcBef>
              <a:buFontTx/>
              <a:buNone/>
            </a:pPr>
            <a:r>
              <a:rPr lang="en-US" sz="1600" smtClean="0">
                <a:solidFill>
                  <a:srgbClr val="000000"/>
                </a:solidFill>
                <a:latin typeface="Tahoma" pitchFamily="34" charset="0"/>
              </a:rPr>
              <a:t>	</a:t>
            </a:r>
            <a:r>
              <a:rPr lang="en-US" sz="1500" smtClean="0">
                <a:solidFill>
                  <a:srgbClr val="000000"/>
                </a:solidFill>
                <a:latin typeface="Tahoma" pitchFamily="34" charset="0"/>
              </a:rPr>
              <a:t>Provides for the disclosure by one party of its confidential data and information to a third party in order to facilitate a joint venture.  </a:t>
            </a:r>
          </a:p>
          <a:p>
            <a:pPr marL="533400" indent="-533400" eaLnBrk="1" hangingPunct="1">
              <a:lnSpc>
                <a:spcPct val="80000"/>
              </a:lnSpc>
              <a:spcBef>
                <a:spcPct val="15000"/>
              </a:spcBef>
              <a:buFontTx/>
              <a:buNone/>
            </a:pPr>
            <a:endParaRPr lang="en-US" sz="1500" smtClean="0">
              <a:solidFill>
                <a:srgbClr val="000000"/>
              </a:solidFill>
              <a:latin typeface="Tahoma" pitchFamily="34" charset="0"/>
            </a:endParaRPr>
          </a:p>
          <a:p>
            <a:pPr marL="533400" indent="-533400" eaLnBrk="1" hangingPunct="1">
              <a:lnSpc>
                <a:spcPct val="80000"/>
              </a:lnSpc>
              <a:spcBef>
                <a:spcPct val="15000"/>
              </a:spcBef>
              <a:buFontTx/>
              <a:buNone/>
            </a:pPr>
            <a:r>
              <a:rPr lang="en-US" sz="1600" b="1" smtClean="0">
                <a:solidFill>
                  <a:srgbClr val="000000"/>
                </a:solidFill>
                <a:latin typeface="Tahoma" pitchFamily="34" charset="0"/>
              </a:rPr>
              <a:t>6.</a:t>
            </a:r>
            <a:r>
              <a:rPr lang="en-US" sz="1600" smtClean="0">
                <a:solidFill>
                  <a:srgbClr val="000000"/>
                </a:solidFill>
                <a:latin typeface="Tahoma" pitchFamily="34" charset="0"/>
              </a:rPr>
              <a:t>	</a:t>
            </a:r>
            <a:r>
              <a:rPr lang="en-US" sz="1600" b="1" smtClean="0">
                <a:solidFill>
                  <a:srgbClr val="000000"/>
                </a:solidFill>
                <a:latin typeface="Tahoma" pitchFamily="34" charset="0"/>
              </a:rPr>
              <a:t>Downstream Agreements:</a:t>
            </a:r>
            <a:r>
              <a:rPr lang="en-US" sz="1600" smtClean="0">
                <a:solidFill>
                  <a:srgbClr val="000000"/>
                </a:solidFill>
                <a:latin typeface="Tahoma" pitchFamily="34" charset="0"/>
              </a:rPr>
              <a:t>  </a:t>
            </a:r>
          </a:p>
          <a:p>
            <a:pPr marL="533400" indent="-533400" eaLnBrk="1" hangingPunct="1">
              <a:lnSpc>
                <a:spcPct val="80000"/>
              </a:lnSpc>
              <a:spcBef>
                <a:spcPct val="15000"/>
              </a:spcBef>
              <a:buFontTx/>
              <a:buNone/>
            </a:pPr>
            <a:r>
              <a:rPr lang="en-US" sz="1600" smtClean="0">
                <a:solidFill>
                  <a:srgbClr val="000000"/>
                </a:solidFill>
                <a:latin typeface="Tahoma" pitchFamily="34" charset="0"/>
              </a:rPr>
              <a:t>	</a:t>
            </a:r>
            <a:r>
              <a:rPr lang="en-US" sz="1500" smtClean="0">
                <a:solidFill>
                  <a:srgbClr val="000000"/>
                </a:solidFill>
                <a:latin typeface="Tahoma" pitchFamily="34" charset="0"/>
              </a:rPr>
              <a:t>Agreements include Transportation Agreements, Marketing Agreements and Processing Agreements </a:t>
            </a:r>
          </a:p>
          <a:p>
            <a:pPr marL="533400" indent="-533400" eaLnBrk="1" hangingPunct="1">
              <a:lnSpc>
                <a:spcPct val="80000"/>
              </a:lnSpc>
              <a:spcBef>
                <a:spcPct val="15000"/>
              </a:spcBef>
              <a:buFontTx/>
              <a:buNone/>
            </a:pPr>
            <a:endParaRPr lang="en-US" sz="1500" smtClean="0">
              <a:solidFill>
                <a:srgbClr val="000000"/>
              </a:solidFill>
              <a:latin typeface="Tahoma" pitchFamily="34" charset="0"/>
            </a:endParaRPr>
          </a:p>
          <a:p>
            <a:pPr marL="533400" indent="-533400" eaLnBrk="1" hangingPunct="1">
              <a:lnSpc>
                <a:spcPct val="80000"/>
              </a:lnSpc>
              <a:spcBef>
                <a:spcPct val="15000"/>
              </a:spcBef>
              <a:buFontTx/>
              <a:buNone/>
            </a:pPr>
            <a:r>
              <a:rPr lang="en-US" sz="1600" b="1" smtClean="0">
                <a:solidFill>
                  <a:srgbClr val="000000"/>
                </a:solidFill>
                <a:latin typeface="Tahoma" pitchFamily="34" charset="0"/>
              </a:rPr>
              <a:t>7.</a:t>
            </a:r>
            <a:r>
              <a:rPr lang="en-US" sz="1600" smtClean="0">
                <a:solidFill>
                  <a:srgbClr val="000000"/>
                </a:solidFill>
                <a:latin typeface="Tahoma" pitchFamily="34" charset="0"/>
              </a:rPr>
              <a:t> 	</a:t>
            </a:r>
            <a:r>
              <a:rPr lang="en-US" sz="1600" b="1" smtClean="0">
                <a:solidFill>
                  <a:srgbClr val="000000"/>
                </a:solidFill>
                <a:latin typeface="Tahoma" pitchFamily="34" charset="0"/>
              </a:rPr>
              <a:t>Purchase and Sale Agreement and Assignment and Bill of Sale:</a:t>
            </a:r>
            <a:r>
              <a:rPr lang="en-US" sz="1600" smtClean="0">
                <a:solidFill>
                  <a:srgbClr val="000000"/>
                </a:solidFill>
                <a:latin typeface="Tahoma" pitchFamily="34" charset="0"/>
              </a:rPr>
              <a:t>  </a:t>
            </a:r>
          </a:p>
          <a:p>
            <a:pPr marL="533400" indent="-533400" eaLnBrk="1" hangingPunct="1">
              <a:lnSpc>
                <a:spcPct val="80000"/>
              </a:lnSpc>
              <a:spcBef>
                <a:spcPct val="15000"/>
              </a:spcBef>
              <a:buFontTx/>
              <a:buNone/>
            </a:pPr>
            <a:r>
              <a:rPr lang="en-US" sz="1600" smtClean="0">
                <a:solidFill>
                  <a:srgbClr val="000000"/>
                </a:solidFill>
                <a:latin typeface="Tahoma" pitchFamily="34" charset="0"/>
              </a:rPr>
              <a:t>	</a:t>
            </a:r>
            <a:r>
              <a:rPr lang="en-US" sz="1500" smtClean="0">
                <a:solidFill>
                  <a:srgbClr val="000000"/>
                </a:solidFill>
                <a:latin typeface="Tahoma" pitchFamily="34" charset="0"/>
              </a:rPr>
              <a:t>Provides for the sale of offshore assets to a third party.</a:t>
            </a:r>
            <a:endParaRPr lang="en-US" sz="1500" smtClean="0">
              <a:latin typeface="Tahoma"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152400" y="152400"/>
            <a:ext cx="8077200" cy="990600"/>
          </a:xfrm>
        </p:spPr>
        <p:txBody>
          <a:bodyPr/>
          <a:lstStyle/>
          <a:p>
            <a:r>
              <a:rPr lang="en-US" b="1" dirty="0">
                <a:latin typeface="Tahoma" pitchFamily="34" charset="0"/>
              </a:rPr>
              <a:t>Example of OCS Producing Block</a:t>
            </a:r>
          </a:p>
        </p:txBody>
      </p:sp>
      <p:pic>
        <p:nvPicPr>
          <p:cNvPr id="345092" name="Picture 2"/>
          <p:cNvPicPr>
            <a:picLocks noChangeAspect="1" noChangeArrowheads="1"/>
          </p:cNvPicPr>
          <p:nvPr/>
        </p:nvPicPr>
        <p:blipFill>
          <a:blip r:embed="rId2" cstate="print"/>
          <a:srcRect l="35796" t="34132" r="9645" b="34177"/>
          <a:stretch>
            <a:fillRect/>
          </a:stretch>
        </p:blipFill>
        <p:spPr bwMode="auto">
          <a:xfrm>
            <a:off x="0" y="1295400"/>
            <a:ext cx="9144000" cy="55626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1828800" y="3200400"/>
            <a:ext cx="5562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spcBef>
                <a:spcPct val="50000"/>
              </a:spcBef>
            </a:pPr>
            <a:endParaRPr lang="en-US"/>
          </a:p>
        </p:txBody>
      </p:sp>
      <p:sp>
        <p:nvSpPr>
          <p:cNvPr id="60419" name="Text Box 5"/>
          <p:cNvSpPr txBox="1">
            <a:spLocks noChangeArrowheads="1"/>
          </p:cNvSpPr>
          <p:nvPr/>
        </p:nvSpPr>
        <p:spPr bwMode="auto">
          <a:xfrm>
            <a:off x="152400" y="1524000"/>
            <a:ext cx="8991600"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r>
              <a:rPr lang="en-US" sz="4000" b="1"/>
              <a:t>VIII</a:t>
            </a:r>
          </a:p>
          <a:p>
            <a:pPr algn="ctr" eaLnBrk="1" hangingPunct="1"/>
            <a:endParaRPr lang="en-US" sz="4000" b="1"/>
          </a:p>
          <a:p>
            <a:pPr algn="ctr" eaLnBrk="1" hangingPunct="1"/>
            <a:r>
              <a:rPr lang="en-US" sz="4000" b="1"/>
              <a:t>Fruit of The Labor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a:r>
              <a:rPr lang="en-US" sz="3200" b="1" smtClean="0">
                <a:latin typeface="Tahoma" pitchFamily="34" charset="0"/>
              </a:rPr>
              <a:t>Fruit of The Labor</a:t>
            </a:r>
          </a:p>
        </p:txBody>
      </p:sp>
      <p:sp>
        <p:nvSpPr>
          <p:cNvPr id="61443" name="Content Placeholder 2"/>
          <p:cNvSpPr>
            <a:spLocks noGrp="1"/>
          </p:cNvSpPr>
          <p:nvPr>
            <p:ph idx="1"/>
          </p:nvPr>
        </p:nvSpPr>
        <p:spPr>
          <a:xfrm>
            <a:off x="304800" y="1412875"/>
            <a:ext cx="8372475" cy="5111750"/>
          </a:xfrm>
        </p:spPr>
        <p:txBody>
          <a:bodyPr/>
          <a:lstStyle/>
          <a:p>
            <a:pPr algn="just"/>
            <a:endParaRPr lang="en-US" b="1" smtClean="0"/>
          </a:p>
          <a:p>
            <a:pPr algn="just">
              <a:buFontTx/>
              <a:buNone/>
            </a:pPr>
            <a:r>
              <a:rPr lang="en-US" b="1" smtClean="0"/>
              <a:t>	Upon the successful (i) lease acquisition via lease sale, farmout or joint venture,  (ii) partner acquisition, (iii) contract negotiation and (iv) upon ensuring governmental  compliance, the fruit of a landman’s labor (and the labor of his fellow team members) is quite evident from the land, sea and sky.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8600" y="400050"/>
            <a:ext cx="7800975" cy="508000"/>
          </a:xfrm>
        </p:spPr>
        <p:txBody>
          <a:bodyPr/>
          <a:lstStyle/>
          <a:p>
            <a:pPr algn="ctr"/>
            <a:r>
              <a:rPr lang="en-US" sz="3200" b="1" smtClean="0">
                <a:latin typeface="Tahoma" pitchFamily="34" charset="0"/>
              </a:rPr>
              <a:t>MISSISSIPPI CANYON BLOCK 161                             </a:t>
            </a:r>
            <a:r>
              <a:rPr lang="en-US" sz="2800" b="1" smtClean="0">
                <a:latin typeface="Tahoma" pitchFamily="34" charset="0"/>
              </a:rPr>
              <a:t>SEISMIC LINE</a:t>
            </a:r>
          </a:p>
        </p:txBody>
      </p:sp>
      <p:sp>
        <p:nvSpPr>
          <p:cNvPr id="62467" name="Content Placeholder 2"/>
          <p:cNvSpPr>
            <a:spLocks noGrp="1"/>
          </p:cNvSpPr>
          <p:nvPr>
            <p:ph idx="1"/>
          </p:nvPr>
        </p:nvSpPr>
        <p:spPr/>
        <p:txBody>
          <a:bodyPr/>
          <a:lstStyle/>
          <a:p>
            <a:endParaRPr lang="en-US" smtClean="0"/>
          </a:p>
        </p:txBody>
      </p:sp>
      <p:pic>
        <p:nvPicPr>
          <p:cNvPr id="62468" name="Picture 5" descr="C:\CURRENT CLIENTS\wog-slides\slide57-1-2 copy.tif"/>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41325" y="1447800"/>
            <a:ext cx="8259763"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a:r>
              <a:rPr lang="en-US" sz="3200" b="1" smtClean="0">
                <a:latin typeface="Tahoma" pitchFamily="34" charset="0"/>
              </a:rPr>
              <a:t>VIOSCA KNOLL BLOCK 862</a:t>
            </a:r>
            <a:r>
              <a:rPr lang="en-US" smtClean="0"/>
              <a:t>  </a:t>
            </a:r>
            <a:r>
              <a:rPr lang="en-US" sz="2800" b="1" smtClean="0">
                <a:latin typeface="Tahoma" pitchFamily="34" charset="0"/>
              </a:rPr>
              <a:t>STRUCTURE MAP</a:t>
            </a:r>
          </a:p>
        </p:txBody>
      </p:sp>
      <p:sp>
        <p:nvSpPr>
          <p:cNvPr id="63491" name="Content Placeholder 2"/>
          <p:cNvSpPr>
            <a:spLocks noGrp="1"/>
          </p:cNvSpPr>
          <p:nvPr>
            <p:ph idx="1"/>
          </p:nvPr>
        </p:nvSpPr>
        <p:spPr/>
        <p:txBody>
          <a:bodyPr/>
          <a:lstStyle/>
          <a:p>
            <a:endParaRPr lang="en-US" smtClean="0"/>
          </a:p>
        </p:txBody>
      </p:sp>
      <p:pic>
        <p:nvPicPr>
          <p:cNvPr id="63492" name="Picture 5" descr="C:\CURRENT CLIENTS\wog-slides\slide#58-b862-struct copy.tif"/>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33425" y="1447800"/>
            <a:ext cx="767715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400050"/>
            <a:ext cx="7724775" cy="508000"/>
          </a:xfrm>
        </p:spPr>
        <p:txBody>
          <a:bodyPr/>
          <a:lstStyle/>
          <a:p>
            <a:r>
              <a:rPr lang="en-US" sz="3200" b="1" smtClean="0">
                <a:latin typeface="Tahoma" pitchFamily="34" charset="0"/>
              </a:rPr>
              <a:t>Noble Drilling</a:t>
            </a:r>
            <a:r>
              <a:rPr lang="en-US" sz="3200" b="1" smtClean="0"/>
              <a:t>’</a:t>
            </a:r>
            <a:r>
              <a:rPr lang="en-US" sz="3200" b="1" smtClean="0">
                <a:latin typeface="Tahoma" pitchFamily="34" charset="0"/>
              </a:rPr>
              <a:t>s Jack Up Drilling Rig</a:t>
            </a:r>
          </a:p>
        </p:txBody>
      </p:sp>
      <p:sp>
        <p:nvSpPr>
          <p:cNvPr id="64515" name="Content Placeholder 2"/>
          <p:cNvSpPr>
            <a:spLocks noGrp="1"/>
          </p:cNvSpPr>
          <p:nvPr>
            <p:ph idx="1"/>
          </p:nvPr>
        </p:nvSpPr>
        <p:spPr/>
        <p:txBody>
          <a:bodyPr/>
          <a:lstStyle/>
          <a:p>
            <a:endParaRPr lang="en-US" smtClean="0"/>
          </a:p>
        </p:txBody>
      </p:sp>
      <p:pic>
        <p:nvPicPr>
          <p:cNvPr id="64516" name="Picture 5" descr="C:\CURRENT CLIENTS\wog-slides\Noble-LewisDugger_towou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790575" y="1447800"/>
            <a:ext cx="756285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z="3200" b="1" smtClean="0">
                <a:latin typeface="Tahoma" pitchFamily="34" charset="0"/>
              </a:rPr>
              <a:t>Diamond Offshore</a:t>
            </a:r>
            <a:r>
              <a:rPr lang="en-US" sz="3200" b="1" smtClean="0"/>
              <a:t>’</a:t>
            </a:r>
            <a:r>
              <a:rPr lang="en-US" sz="3200" b="1" smtClean="0">
                <a:latin typeface="Tahoma" pitchFamily="34" charset="0"/>
              </a:rPr>
              <a:t>s Semi-Submersible Drilling Rig</a:t>
            </a:r>
          </a:p>
        </p:txBody>
      </p:sp>
      <p:sp>
        <p:nvSpPr>
          <p:cNvPr id="65539" name="Content Placeholder 2"/>
          <p:cNvSpPr>
            <a:spLocks noGrp="1"/>
          </p:cNvSpPr>
          <p:nvPr>
            <p:ph idx="1"/>
          </p:nvPr>
        </p:nvSpPr>
        <p:spPr/>
        <p:txBody>
          <a:bodyPr/>
          <a:lstStyle/>
          <a:p>
            <a:endParaRPr lang="en-US" smtClean="0"/>
          </a:p>
        </p:txBody>
      </p:sp>
      <p:pic>
        <p:nvPicPr>
          <p:cNvPr id="65540" name="Picture 4" descr="C:\CURRENT CLIENTS\wog-slides\CONFIDENCE DO Smaller copy.tif"/>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914400" y="1524000"/>
            <a:ext cx="73152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28600" y="228600"/>
            <a:ext cx="8382000" cy="533400"/>
          </a:xfrm>
        </p:spPr>
        <p:txBody>
          <a:bodyPr/>
          <a:lstStyle/>
          <a:p>
            <a:r>
              <a:rPr lang="en-US" sz="3200" b="1" smtClean="0">
                <a:latin typeface="Tahoma" pitchFamily="34" charset="0"/>
              </a:rPr>
              <a:t>Noble Drilling</a:t>
            </a:r>
            <a:r>
              <a:rPr lang="en-US" sz="3200" b="1" smtClean="0"/>
              <a:t>’</a:t>
            </a:r>
            <a:r>
              <a:rPr lang="en-US" sz="3200" b="1" smtClean="0">
                <a:latin typeface="Tahoma" pitchFamily="34" charset="0"/>
              </a:rPr>
              <a:t>s Leo Segerius Drillship</a:t>
            </a:r>
          </a:p>
        </p:txBody>
      </p:sp>
      <p:sp>
        <p:nvSpPr>
          <p:cNvPr id="66563" name="Content Placeholder 2"/>
          <p:cNvSpPr>
            <a:spLocks noGrp="1"/>
          </p:cNvSpPr>
          <p:nvPr>
            <p:ph idx="1"/>
          </p:nvPr>
        </p:nvSpPr>
        <p:spPr/>
        <p:txBody>
          <a:bodyPr/>
          <a:lstStyle/>
          <a:p>
            <a:endParaRPr lang="en-US" smtClean="0"/>
          </a:p>
        </p:txBody>
      </p:sp>
      <p:pic>
        <p:nvPicPr>
          <p:cNvPr id="66564" name="Picture 7" descr="C:\CURRENT CLIENTS\wog-slides\slide #61-noble-leo segurius copy.tif"/>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520700" y="1447800"/>
            <a:ext cx="8101013"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0" y="1412875"/>
            <a:ext cx="8915400" cy="5111750"/>
          </a:xfrm>
        </p:spPr>
        <p:txBody>
          <a:bodyPr/>
          <a:lstStyle/>
          <a:p>
            <a:pPr algn="ctr" eaLnBrk="1" hangingPunct="1">
              <a:buFontTx/>
              <a:buNone/>
            </a:pPr>
            <a:endParaRPr lang="en-US" sz="4000" b="1" smtClean="0">
              <a:solidFill>
                <a:srgbClr val="000000"/>
              </a:solidFill>
              <a:latin typeface="Tahoma" pitchFamily="34" charset="0"/>
            </a:endParaRPr>
          </a:p>
          <a:p>
            <a:pPr algn="ctr" eaLnBrk="1" hangingPunct="1">
              <a:buFontTx/>
              <a:buNone/>
            </a:pPr>
            <a:endParaRPr lang="en-US" sz="4000" b="1" smtClean="0">
              <a:solidFill>
                <a:srgbClr val="000000"/>
              </a:solidFill>
              <a:latin typeface="Tahoma" pitchFamily="34" charset="0"/>
            </a:endParaRPr>
          </a:p>
        </p:txBody>
      </p:sp>
      <p:sp>
        <p:nvSpPr>
          <p:cNvPr id="67587" name="Rectangle 3"/>
          <p:cNvSpPr>
            <a:spLocks noGrp="1" noChangeArrowheads="1"/>
          </p:cNvSpPr>
          <p:nvPr>
            <p:ph type="title" idx="4294967295"/>
          </p:nvPr>
        </p:nvSpPr>
        <p:spPr/>
        <p:txBody>
          <a:bodyPr/>
          <a:lstStyle/>
          <a:p>
            <a:pPr algn="ctr"/>
            <a:r>
              <a:rPr lang="en-US" sz="3200" b="1" smtClean="0">
                <a:latin typeface="Tahoma" pitchFamily="34" charset="0"/>
              </a:rPr>
              <a:t>Seismic Line and Well Log</a:t>
            </a:r>
            <a:r>
              <a:rPr lang="en-US" smtClean="0"/>
              <a:t> </a:t>
            </a:r>
            <a:r>
              <a:rPr lang="en-US" sz="2800" b="1" smtClean="0">
                <a:latin typeface="Tahoma" pitchFamily="34" charset="0"/>
              </a:rPr>
              <a:t>Offshore Oil &amp; Gas Field</a:t>
            </a:r>
          </a:p>
        </p:txBody>
      </p:sp>
      <p:pic>
        <p:nvPicPr>
          <p:cNvPr id="67588" name="Picture 4" descr="C:\CURRENT CLIENTS\wog-slides\0-slide copy.tif"/>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143000" y="1600200"/>
            <a:ext cx="6934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28600"/>
            <a:ext cx="7467600" cy="736600"/>
          </a:xfrm>
        </p:spPr>
        <p:txBody>
          <a:bodyPr/>
          <a:lstStyle/>
          <a:p>
            <a:pPr algn="ctr" eaLnBrk="1" hangingPunct="1"/>
            <a:r>
              <a:rPr lang="en-US" sz="3200" b="1" smtClean="0">
                <a:latin typeface="Tahoma" pitchFamily="34" charset="0"/>
              </a:rPr>
              <a:t>Map of the Lower 48 and the </a:t>
            </a:r>
            <a:br>
              <a:rPr lang="en-US" sz="3200" b="1" smtClean="0">
                <a:latin typeface="Tahoma" pitchFamily="34" charset="0"/>
              </a:rPr>
            </a:br>
            <a:r>
              <a:rPr lang="en-US" sz="3200" b="1" smtClean="0">
                <a:latin typeface="Tahoma" pitchFamily="34" charset="0"/>
              </a:rPr>
              <a:t>Outer Continental Shelf</a:t>
            </a:r>
          </a:p>
        </p:txBody>
      </p:sp>
      <p:pic>
        <p:nvPicPr>
          <p:cNvPr id="11267" name="Picture 4" descr="http://www.findfuturefuels.com/admin/uploads/image/Outer_Continental_Shelf_map.pn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04800" y="1600200"/>
            <a:ext cx="8553450" cy="478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Picture11"/>
          <p:cNvPicPr>
            <a:picLocks noGrp="1" noChangeAspect="1" noChangeArrowheads="1"/>
          </p:cNvPicPr>
          <p:nvPr>
            <p:ph sz="quarter" idx="3"/>
          </p:nvPr>
        </p:nvPicPr>
        <p:blipFill>
          <a:blip r:embed="rId3" cstate="email">
            <a:extLst>
              <a:ext uri="{28A0092B-C50C-407E-A947-70E740481C1C}">
                <a14:useLocalDpi xmlns="" xmlns:a14="http://schemas.microsoft.com/office/drawing/2010/main"/>
              </a:ext>
            </a:extLst>
          </a:blip>
          <a:srcRect/>
          <a:stretch>
            <a:fillRect/>
          </a:stretch>
        </p:blipFill>
        <p:spPr>
          <a:xfrm>
            <a:off x="4495800" y="3124200"/>
            <a:ext cx="3767138" cy="3549650"/>
          </a:xfrm>
          <a:noFill/>
        </p:spPr>
      </p:pic>
      <p:sp>
        <p:nvSpPr>
          <p:cNvPr id="68611" name="Rectangle 3"/>
          <p:cNvSpPr>
            <a:spLocks noGrp="1" noChangeArrowheads="1"/>
          </p:cNvSpPr>
          <p:nvPr>
            <p:ph type="title"/>
          </p:nvPr>
        </p:nvSpPr>
        <p:spPr>
          <a:xfrm>
            <a:off x="685800" y="0"/>
            <a:ext cx="7772400" cy="1371600"/>
          </a:xfrm>
        </p:spPr>
        <p:txBody>
          <a:bodyPr/>
          <a:lstStyle/>
          <a:p>
            <a:pPr algn="ctr" eaLnBrk="1" hangingPunct="1"/>
            <a:r>
              <a:rPr lang="en-US" sz="3200" b="1" smtClean="0">
                <a:latin typeface="Tahoma" pitchFamily="34" charset="0"/>
              </a:rPr>
              <a:t>Subsea Trees</a:t>
            </a:r>
          </a:p>
        </p:txBody>
      </p:sp>
      <p:pic>
        <p:nvPicPr>
          <p:cNvPr id="68612" name="Picture 4" descr="Bass Lite trees3"/>
          <p:cNvPicPr>
            <a:picLocks noGrp="1" noChangeAspect="1" noChangeArrowheads="1"/>
          </p:cNvPicPr>
          <p:nvPr>
            <p:ph sz="quarter" idx="2"/>
          </p:nvPr>
        </p:nvPicPr>
        <p:blipFill>
          <a:blip r:embed="rId4" cstate="email">
            <a:extLst>
              <a:ext uri="{28A0092B-C50C-407E-A947-70E740481C1C}">
                <a14:useLocalDpi xmlns="" xmlns:a14="http://schemas.microsoft.com/office/drawing/2010/main"/>
              </a:ext>
            </a:extLst>
          </a:blip>
          <a:srcRect/>
          <a:stretch>
            <a:fillRect/>
          </a:stretch>
        </p:blipFill>
        <p:spPr>
          <a:xfrm>
            <a:off x="762000" y="1752600"/>
            <a:ext cx="3671888" cy="3352800"/>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title"/>
          </p:nvPr>
        </p:nvSpPr>
        <p:spPr>
          <a:xfrm>
            <a:off x="1752600" y="0"/>
            <a:ext cx="6629400" cy="1371600"/>
          </a:xfrm>
        </p:spPr>
        <p:txBody>
          <a:bodyPr/>
          <a:lstStyle/>
          <a:p>
            <a:pPr eaLnBrk="1" hangingPunct="1"/>
            <a:r>
              <a:rPr lang="en-US" sz="3200" b="1" smtClean="0">
                <a:latin typeface="Tahoma" pitchFamily="34" charset="0"/>
              </a:rPr>
              <a:t>Subsea Tree Deployment</a:t>
            </a:r>
          </a:p>
        </p:txBody>
      </p:sp>
      <p:pic>
        <p:nvPicPr>
          <p:cNvPr id="69635" name="Picture 7" descr="C:\CURRENT CLIENTS\wog-slides\TREE DEP-NALTA Presentation - Pictures copy.tif"/>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425450" y="1524000"/>
            <a:ext cx="8291513"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C:\CURRENT CLIENTS\wog-slides\slide#65-umb sys-copy.tif"/>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44500" y="1524000"/>
            <a:ext cx="8253413"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Rectangle 4"/>
          <p:cNvSpPr>
            <a:spLocks noGrp="1" noChangeArrowheads="1"/>
          </p:cNvSpPr>
          <p:nvPr>
            <p:ph type="title" idx="4294967295"/>
          </p:nvPr>
        </p:nvSpPr>
        <p:spPr/>
        <p:txBody>
          <a:bodyPr/>
          <a:lstStyle/>
          <a:p>
            <a:pPr algn="ctr"/>
            <a:r>
              <a:rPr lang="en-US" sz="3200" b="1" smtClean="0">
                <a:latin typeface="Tahoma" pitchFamily="34" charset="0"/>
              </a:rPr>
              <a:t>Umbiical System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8029575" cy="1219200"/>
          </a:xfrm>
        </p:spPr>
        <p:txBody>
          <a:bodyPr/>
          <a:lstStyle/>
          <a:p>
            <a:pPr algn="ctr" eaLnBrk="1" hangingPunct="1"/>
            <a:r>
              <a:rPr lang="en-US" sz="3200" b="1" smtClean="0">
                <a:latin typeface="Tahoma" pitchFamily="34" charset="0"/>
              </a:rPr>
              <a:t>Deepwater Development Systems</a:t>
            </a:r>
          </a:p>
        </p:txBody>
      </p:sp>
      <p:pic>
        <p:nvPicPr>
          <p:cNvPr id="71683" name="Picture 9" descr="deepsys1"/>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0" y="1295400"/>
            <a:ext cx="91440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hangingPunct="1"/>
            <a:r>
              <a:rPr lang="en-US" sz="3200" b="1" smtClean="0">
                <a:latin typeface="Tahoma" pitchFamily="34" charset="0"/>
              </a:rPr>
              <a:t>Floating Production and Subsea Systems</a:t>
            </a:r>
          </a:p>
        </p:txBody>
      </p:sp>
      <p:pic>
        <p:nvPicPr>
          <p:cNvPr id="72707" name="Picture 5" descr="C:\CURRENT CLIENTS\wog-slides\NEWer-67-2-OCS Presentation Oct 21 Update copy.tif"/>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04800" y="1447800"/>
            <a:ext cx="8534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MPj04384670000[1]"/>
          <p:cNvPicPr>
            <a:picLocks noGrp="1" noChangeAspect="1" noChangeArrowheads="1"/>
          </p:cNvPicPr>
          <p:nvPr>
            <p:ph idx="1"/>
          </p:nvPr>
        </p:nvPicPr>
        <p:blipFill>
          <a:blip r:embed="rId3" cstate="email">
            <a:extLst>
              <a:ext uri="{28A0092B-C50C-407E-A947-70E740481C1C}">
                <a14:useLocalDpi xmlns="" xmlns:a14="http://schemas.microsoft.com/office/drawing/2010/main"/>
              </a:ext>
            </a:extLst>
          </a:blip>
          <a:srcRect/>
          <a:stretch>
            <a:fillRect/>
          </a:stretch>
        </p:blipFill>
        <p:spPr>
          <a:xfrm>
            <a:off x="0" y="1219200"/>
            <a:ext cx="9144000" cy="5643563"/>
          </a:xfrm>
        </p:spPr>
      </p:pic>
      <p:sp>
        <p:nvSpPr>
          <p:cNvPr id="73731" name="Rectangle 3"/>
          <p:cNvSpPr>
            <a:spLocks noGrp="1" noChangeArrowheads="1"/>
          </p:cNvSpPr>
          <p:nvPr>
            <p:ph type="title"/>
          </p:nvPr>
        </p:nvSpPr>
        <p:spPr>
          <a:xfrm>
            <a:off x="457200" y="0"/>
            <a:ext cx="8229600" cy="1143000"/>
          </a:xfrm>
        </p:spPr>
        <p:txBody>
          <a:bodyPr/>
          <a:lstStyle/>
          <a:p>
            <a:r>
              <a:rPr lang="en-US" sz="3200" b="1" smtClean="0">
                <a:latin typeface="Tahoma" pitchFamily="34" charset="0"/>
              </a:rPr>
              <a:t>Shelf Tieback to Platform</a:t>
            </a:r>
          </a:p>
        </p:txBody>
      </p:sp>
      <p:grpSp>
        <p:nvGrpSpPr>
          <p:cNvPr id="73732" name="Group 4"/>
          <p:cNvGrpSpPr>
            <a:grpSpLocks/>
          </p:cNvGrpSpPr>
          <p:nvPr/>
        </p:nvGrpSpPr>
        <p:grpSpPr bwMode="auto">
          <a:xfrm>
            <a:off x="0" y="1219200"/>
            <a:ext cx="9144000" cy="5638800"/>
            <a:chOff x="230" y="512"/>
            <a:chExt cx="5271" cy="3498"/>
          </a:xfrm>
        </p:grpSpPr>
        <p:pic>
          <p:nvPicPr>
            <p:cNvPr id="73733" name="Picture 5"/>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230" y="512"/>
              <a:ext cx="5271" cy="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4" name="Text Box 6"/>
            <p:cNvSpPr txBox="1">
              <a:spLocks noChangeAspect="1" noChangeArrowheads="1"/>
            </p:cNvSpPr>
            <p:nvPr/>
          </p:nvSpPr>
          <p:spPr bwMode="auto">
            <a:xfrm>
              <a:off x="970" y="1200"/>
              <a:ext cx="763" cy="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900">
                  <a:solidFill>
                    <a:srgbClr val="DDDDDD"/>
                  </a:solidFill>
                  <a:latin typeface="CharterITC Bd BT"/>
                </a:rPr>
                <a:t>Taylor Platform</a:t>
              </a:r>
            </a:p>
            <a:p>
              <a:pPr algn="ctr"/>
              <a:r>
                <a:rPr lang="en-US" sz="900">
                  <a:solidFill>
                    <a:srgbClr val="DDDDDD"/>
                  </a:solidFill>
                  <a:latin typeface="CharterITC Bd BT"/>
                </a:rPr>
                <a:t>MC 20</a:t>
              </a:r>
            </a:p>
            <a:p>
              <a:pPr algn="ctr"/>
              <a:r>
                <a:rPr lang="en-US" sz="900">
                  <a:solidFill>
                    <a:srgbClr val="DDDDDD"/>
                  </a:solidFill>
                  <a:latin typeface="CharterITC Bd BT"/>
                </a:rPr>
                <a:t>475’ WD</a:t>
              </a:r>
            </a:p>
          </p:txBody>
        </p:sp>
        <p:sp>
          <p:nvSpPr>
            <p:cNvPr id="73735" name="Text Box 7"/>
            <p:cNvSpPr txBox="1">
              <a:spLocks noChangeAspect="1" noChangeArrowheads="1"/>
            </p:cNvSpPr>
            <p:nvPr/>
          </p:nvSpPr>
          <p:spPr bwMode="auto">
            <a:xfrm>
              <a:off x="3868" y="2276"/>
              <a:ext cx="844"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900" b="1">
                  <a:solidFill>
                    <a:srgbClr val="DDDDDD"/>
                  </a:solidFill>
                  <a:latin typeface="CharterITC Bd BT"/>
                </a:rPr>
                <a:t>CONTROL UMBILICAL</a:t>
              </a:r>
            </a:p>
          </p:txBody>
        </p:sp>
        <p:sp>
          <p:nvSpPr>
            <p:cNvPr id="73736" name="Text Box 8"/>
            <p:cNvSpPr txBox="1">
              <a:spLocks noChangeAspect="1" noChangeArrowheads="1"/>
            </p:cNvSpPr>
            <p:nvPr/>
          </p:nvSpPr>
          <p:spPr bwMode="auto">
            <a:xfrm>
              <a:off x="4642" y="3294"/>
              <a:ext cx="593" cy="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900" b="1">
                  <a:solidFill>
                    <a:srgbClr val="DDDDDD"/>
                  </a:solidFill>
                  <a:latin typeface="CharterITC Bd BT"/>
                </a:rPr>
                <a:t>UMBILICAL</a:t>
              </a:r>
            </a:p>
            <a:p>
              <a:pPr algn="ctr"/>
              <a:r>
                <a:rPr lang="en-US" sz="900" b="1">
                  <a:solidFill>
                    <a:srgbClr val="DDDDDD"/>
                  </a:solidFill>
                  <a:latin typeface="CharterITC Bd BT"/>
                </a:rPr>
                <a:t>TERMINATION</a:t>
              </a:r>
            </a:p>
            <a:p>
              <a:pPr algn="ctr"/>
              <a:r>
                <a:rPr lang="en-US" sz="900" b="1">
                  <a:solidFill>
                    <a:srgbClr val="DDDDDD"/>
                  </a:solidFill>
                  <a:latin typeface="CharterITC Bd BT"/>
                </a:rPr>
                <a:t>ASSEMBLY</a:t>
              </a:r>
            </a:p>
          </p:txBody>
        </p:sp>
        <p:sp>
          <p:nvSpPr>
            <p:cNvPr id="73737" name="Text Box 9"/>
            <p:cNvSpPr txBox="1">
              <a:spLocks noChangeAspect="1" noChangeArrowheads="1"/>
            </p:cNvSpPr>
            <p:nvPr/>
          </p:nvSpPr>
          <p:spPr bwMode="auto">
            <a:xfrm>
              <a:off x="3591" y="3273"/>
              <a:ext cx="599" cy="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900" b="1">
                  <a:solidFill>
                    <a:srgbClr val="DDDDDD"/>
                  </a:solidFill>
                  <a:latin typeface="CharterITC Bd BT"/>
                </a:rPr>
                <a:t>FLYING LEADS</a:t>
              </a:r>
            </a:p>
          </p:txBody>
        </p:sp>
        <p:sp>
          <p:nvSpPr>
            <p:cNvPr id="73738" name="Text Box 10"/>
            <p:cNvSpPr txBox="1">
              <a:spLocks noChangeAspect="1" noChangeArrowheads="1"/>
            </p:cNvSpPr>
            <p:nvPr/>
          </p:nvSpPr>
          <p:spPr bwMode="auto">
            <a:xfrm>
              <a:off x="1610" y="2177"/>
              <a:ext cx="652"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900" b="1">
                  <a:solidFill>
                    <a:srgbClr val="DDDDDD"/>
                  </a:solidFill>
                  <a:latin typeface="CharterITC Bd BT"/>
                </a:rPr>
                <a:t>7.8-MILE</a:t>
              </a:r>
            </a:p>
            <a:p>
              <a:pPr algn="ctr"/>
              <a:r>
                <a:rPr lang="en-US" sz="900" b="1">
                  <a:solidFill>
                    <a:srgbClr val="DDDDDD"/>
                  </a:solidFill>
                  <a:latin typeface="CharterITC Bd BT"/>
                </a:rPr>
                <a:t>3 1/2” FLOWLINE</a:t>
              </a:r>
            </a:p>
          </p:txBody>
        </p:sp>
        <p:sp>
          <p:nvSpPr>
            <p:cNvPr id="73739" name="Text Box 11"/>
            <p:cNvSpPr txBox="1">
              <a:spLocks noChangeAspect="1" noChangeArrowheads="1"/>
            </p:cNvSpPr>
            <p:nvPr/>
          </p:nvSpPr>
          <p:spPr bwMode="auto">
            <a:xfrm>
              <a:off x="2283" y="2810"/>
              <a:ext cx="558"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900" b="1">
                  <a:solidFill>
                    <a:srgbClr val="DDDDDD"/>
                  </a:solidFill>
                  <a:latin typeface="CharterITC Bd BT"/>
                </a:rPr>
                <a:t>SUBSEA TREE</a:t>
              </a:r>
            </a:p>
          </p:txBody>
        </p:sp>
        <p:sp>
          <p:nvSpPr>
            <p:cNvPr id="73740" name="Text Box 12"/>
            <p:cNvSpPr txBox="1">
              <a:spLocks noChangeAspect="1" noChangeArrowheads="1"/>
            </p:cNvSpPr>
            <p:nvPr/>
          </p:nvSpPr>
          <p:spPr bwMode="auto">
            <a:xfrm>
              <a:off x="2421" y="3102"/>
              <a:ext cx="927"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900">
                  <a:solidFill>
                    <a:srgbClr val="DDDDDD"/>
                  </a:solidFill>
                  <a:latin typeface="CharterITC Bd BT"/>
                </a:rPr>
                <a:t>MC 66</a:t>
              </a:r>
            </a:p>
            <a:p>
              <a:pPr algn="ctr"/>
              <a:r>
                <a:rPr lang="en-US" sz="900">
                  <a:solidFill>
                    <a:srgbClr val="DDDDDD"/>
                  </a:solidFill>
                  <a:latin typeface="CharterITC Bd BT"/>
                </a:rPr>
                <a:t>1,147’ WD</a:t>
              </a:r>
            </a:p>
          </p:txBody>
        </p:sp>
        <p:sp>
          <p:nvSpPr>
            <p:cNvPr id="73741" name="Text Box 13"/>
            <p:cNvSpPr txBox="1">
              <a:spLocks noChangeAspect="1" noChangeArrowheads="1"/>
            </p:cNvSpPr>
            <p:nvPr/>
          </p:nvSpPr>
          <p:spPr bwMode="auto">
            <a:xfrm>
              <a:off x="1410" y="609"/>
              <a:ext cx="2891" cy="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r>
                <a:rPr lang="en-US" sz="2400" b="1">
                  <a:solidFill>
                    <a:srgbClr val="000000"/>
                  </a:solidFill>
                  <a:latin typeface="Bell MT" pitchFamily="18" charset="0"/>
                </a:rPr>
                <a:t>Apache Corporation’s Ochre Project</a:t>
              </a:r>
            </a:p>
            <a:p>
              <a:pPr algn="ctr"/>
              <a:r>
                <a:rPr lang="en-US" sz="2400" b="1">
                  <a:solidFill>
                    <a:srgbClr val="000000"/>
                  </a:solidFill>
                  <a:latin typeface="Bell MT" pitchFamily="18" charset="0"/>
                </a:rPr>
                <a:t>Mississippi Canyon 66</a:t>
              </a:r>
            </a:p>
          </p:txBody>
        </p:sp>
      </p:grpSp>
    </p:spTree>
  </p:cSld>
  <p:clrMapOvr>
    <a:masterClrMapping/>
  </p:clrMapOvr>
  <p:transition advTm="34703"/>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400050"/>
            <a:ext cx="6886575" cy="508000"/>
          </a:xfrm>
        </p:spPr>
        <p:txBody>
          <a:bodyPr/>
          <a:lstStyle/>
          <a:p>
            <a:pPr algn="ctr"/>
            <a:r>
              <a:rPr lang="en-US" sz="3200" b="1" smtClean="0">
                <a:latin typeface="Tahoma" pitchFamily="34" charset="0"/>
              </a:rPr>
              <a:t>Tieback to Mini-TLP</a:t>
            </a:r>
          </a:p>
        </p:txBody>
      </p:sp>
      <p:sp>
        <p:nvSpPr>
          <p:cNvPr id="74755" name="Rectangle 3"/>
          <p:cNvSpPr>
            <a:spLocks noGrp="1" noChangeArrowheads="1"/>
          </p:cNvSpPr>
          <p:nvPr>
            <p:ph type="body" idx="1"/>
          </p:nvPr>
        </p:nvSpPr>
        <p:spPr/>
        <p:txBody>
          <a:bodyPr/>
          <a:lstStyle/>
          <a:p>
            <a:endParaRPr lang="en-US" smtClean="0"/>
          </a:p>
        </p:txBody>
      </p:sp>
      <p:pic>
        <p:nvPicPr>
          <p:cNvPr id="74756" name="Picture 4" descr="C:\CURRENT CLIENTS\wog-slides\slide#68- tieback to mini-tlp copy.tif"/>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381000" y="1447800"/>
            <a:ext cx="8382000" cy="5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3200" b="1" smtClean="0">
                <a:latin typeface="Tahoma" pitchFamily="34" charset="0"/>
              </a:rPr>
              <a:t>Oil &amp; Gas Tieback to SPAR</a:t>
            </a:r>
          </a:p>
        </p:txBody>
      </p:sp>
      <p:sp>
        <p:nvSpPr>
          <p:cNvPr id="75779" name="Rectangle 3"/>
          <p:cNvSpPr>
            <a:spLocks noGrp="1" noChangeArrowheads="1"/>
          </p:cNvSpPr>
          <p:nvPr>
            <p:ph type="body" idx="1"/>
          </p:nvPr>
        </p:nvSpPr>
        <p:spPr/>
        <p:txBody>
          <a:bodyPr/>
          <a:lstStyle/>
          <a:p>
            <a:endParaRPr lang="en-US" smtClean="0"/>
          </a:p>
        </p:txBody>
      </p:sp>
      <p:pic>
        <p:nvPicPr>
          <p:cNvPr id="75780" name="Picture 5" descr="C:\CURRENT CLIENTS\wog-slides\Ppt-13-SWORDFISH.jp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57200" y="1447800"/>
            <a:ext cx="81534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029200"/>
            <a:ext cx="5486400" cy="566738"/>
          </a:xfrm>
        </p:spPr>
        <p:txBody>
          <a:bodyPr/>
          <a:lstStyle/>
          <a:p>
            <a:pPr algn="ctr"/>
            <a:r>
              <a:rPr lang="en-US" dirty="0" smtClean="0"/>
              <a:t>The First FPSO in the Gulf of Mexico</a:t>
            </a:r>
            <a:endParaRPr lang="en-US" dirty="0"/>
          </a:p>
        </p:txBody>
      </p:sp>
      <p:sp>
        <p:nvSpPr>
          <p:cNvPr id="4" name="Text Placeholder 3"/>
          <p:cNvSpPr>
            <a:spLocks noGrp="1"/>
          </p:cNvSpPr>
          <p:nvPr>
            <p:ph type="body" sz="half" idx="2"/>
          </p:nvPr>
        </p:nvSpPr>
        <p:spPr>
          <a:xfrm>
            <a:off x="1828800" y="5638800"/>
            <a:ext cx="5486400" cy="804862"/>
          </a:xfrm>
        </p:spPr>
        <p:txBody>
          <a:bodyPr/>
          <a:lstStyle/>
          <a:p>
            <a:pPr algn="ctr"/>
            <a:r>
              <a:rPr lang="en-US" dirty="0" smtClean="0"/>
              <a:t>Built by BW Offshore for the exclusive use of Petrobras</a:t>
            </a:r>
            <a:endParaRPr lang="en-US" dirty="0"/>
          </a:p>
        </p:txBody>
      </p:sp>
      <p:grpSp>
        <p:nvGrpSpPr>
          <p:cNvPr id="3" name="Group 6"/>
          <p:cNvGrpSpPr>
            <a:grpSpLocks/>
          </p:cNvGrpSpPr>
          <p:nvPr/>
        </p:nvGrpSpPr>
        <p:grpSpPr bwMode="auto">
          <a:xfrm>
            <a:off x="1600200" y="1447800"/>
            <a:ext cx="5943600" cy="3581400"/>
            <a:chOff x="576" y="864"/>
            <a:chExt cx="4640" cy="3312"/>
          </a:xfrm>
        </p:grpSpPr>
        <p:sp>
          <p:nvSpPr>
            <p:cNvPr id="10" name="Rectangle 7"/>
            <p:cNvSpPr>
              <a:spLocks noChangeArrowheads="1"/>
            </p:cNvSpPr>
            <p:nvPr/>
          </p:nvSpPr>
          <p:spPr bwMode="auto">
            <a:xfrm>
              <a:off x="576" y="864"/>
              <a:ext cx="4640" cy="3312"/>
            </a:xfrm>
            <a:prstGeom prst="rect">
              <a:avLst/>
            </a:prstGeom>
            <a:solidFill>
              <a:srgbClr val="FFFFFF"/>
            </a:solidFill>
            <a:ln w="9525">
              <a:solidFill>
                <a:schemeClr val="tx1"/>
              </a:solidFill>
              <a:miter lim="800000"/>
              <a:headEnd/>
              <a:tailEnd/>
            </a:ln>
          </p:spPr>
          <p:txBody>
            <a:bodyPr wrap="none" anchor="ctr"/>
            <a:lstStyle/>
            <a:p>
              <a:pPr algn="ctr"/>
              <a:endParaRPr lang="en-US"/>
            </a:p>
          </p:txBody>
        </p:sp>
        <p:pic>
          <p:nvPicPr>
            <p:cNvPr id="11" name="Picture 8" descr="BW Pioneer 300DPI"/>
            <p:cNvPicPr>
              <a:picLocks noChangeAspect="1" noChangeArrowheads="1"/>
            </p:cNvPicPr>
            <p:nvPr/>
          </p:nvPicPr>
          <p:blipFill>
            <a:blip r:embed="rId2" cstate="print"/>
            <a:srcRect/>
            <a:stretch>
              <a:fillRect/>
            </a:stretch>
          </p:blipFill>
          <p:spPr bwMode="auto">
            <a:xfrm>
              <a:off x="624" y="902"/>
              <a:ext cx="4560" cy="3226"/>
            </a:xfrm>
            <a:prstGeom prst="rect">
              <a:avLst/>
            </a:prstGeom>
            <a:noFill/>
            <a:ln w="9525">
              <a:noFill/>
              <a:miter lim="800000"/>
              <a:headEnd/>
              <a:tailEnd/>
            </a:ln>
          </p:spPr>
        </p:pic>
      </p:grpSp>
      <p:sp>
        <p:nvSpPr>
          <p:cNvPr id="13" name="TextBox 12"/>
          <p:cNvSpPr txBox="1"/>
          <p:nvPr/>
        </p:nvSpPr>
        <p:spPr>
          <a:xfrm>
            <a:off x="533400" y="304800"/>
            <a:ext cx="6934200" cy="400110"/>
          </a:xfrm>
          <a:prstGeom prst="rect">
            <a:avLst/>
          </a:prstGeom>
          <a:noFill/>
        </p:spPr>
        <p:txBody>
          <a:bodyPr wrap="square" rtlCol="0">
            <a:spAutoFit/>
          </a:bodyPr>
          <a:lstStyle/>
          <a:p>
            <a:r>
              <a:rPr lang="en-US" dirty="0" smtClean="0">
                <a:solidFill>
                  <a:schemeClr val="bg1"/>
                </a:solidFill>
              </a:rPr>
              <a:t>Petrobras Equipment:</a:t>
            </a:r>
            <a:endParaRPr lang="en-US" dirty="0">
              <a:solidFill>
                <a:schemeClr val="bg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Overseas Chinook</a:t>
            </a:r>
            <a:endParaRPr lang="en-US" dirty="0"/>
          </a:p>
        </p:txBody>
      </p:sp>
      <p:sp>
        <p:nvSpPr>
          <p:cNvPr id="4" name="Text Placeholder 3"/>
          <p:cNvSpPr>
            <a:spLocks noGrp="1"/>
          </p:cNvSpPr>
          <p:nvPr>
            <p:ph type="body" sz="half" idx="2"/>
          </p:nvPr>
        </p:nvSpPr>
        <p:spPr/>
        <p:txBody>
          <a:bodyPr/>
          <a:lstStyle/>
          <a:p>
            <a:pPr algn="ctr"/>
            <a:r>
              <a:rPr lang="en-US" dirty="0" smtClean="0"/>
              <a:t>One of two shuttle tankers on contract with Petrobras that hauls crude from the FPSO to the beach.</a:t>
            </a:r>
            <a:endParaRPr lang="en-US" dirty="0"/>
          </a:p>
        </p:txBody>
      </p:sp>
      <p:pic>
        <p:nvPicPr>
          <p:cNvPr id="5" name="Picture 1" descr="D:\Documents and Settings\qs32\My Documents\My Pictures\2012-03 Shuttle\IMG_0686.jpeg"/>
          <p:cNvPicPr>
            <a:picLocks noChangeAspect="1" noChangeArrowheads="1"/>
          </p:cNvPicPr>
          <p:nvPr/>
        </p:nvPicPr>
        <p:blipFill>
          <a:blip r:embed="rId2" cstate="print"/>
          <a:srcRect/>
          <a:stretch>
            <a:fillRect/>
          </a:stretch>
        </p:blipFill>
        <p:spPr bwMode="auto">
          <a:xfrm>
            <a:off x="457200" y="1828800"/>
            <a:ext cx="8229600" cy="303466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7086600" cy="914400"/>
          </a:xfrm>
        </p:spPr>
        <p:txBody>
          <a:bodyPr/>
          <a:lstStyle/>
          <a:p>
            <a:pPr algn="ctr" eaLnBrk="1" hangingPunct="1"/>
            <a:r>
              <a:rPr lang="en-US" b="1" smtClean="0">
                <a:latin typeface="Tahoma" pitchFamily="34" charset="0"/>
              </a:rPr>
              <a:t>Outer Continental Shelf -Alaska Planning Area</a:t>
            </a:r>
          </a:p>
        </p:txBody>
      </p:sp>
      <p:pic>
        <p:nvPicPr>
          <p:cNvPr id="12291" name="Picture 4" descr="C:\CURRENT CLIENTS\wog-slides\Alaska-revised copy.tif"/>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52438" y="1447800"/>
            <a:ext cx="823912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257800"/>
            <a:ext cx="5486400" cy="566738"/>
          </a:xfrm>
        </p:spPr>
        <p:txBody>
          <a:bodyPr/>
          <a:lstStyle/>
          <a:p>
            <a:pPr algn="ctr"/>
            <a:r>
              <a:rPr lang="en-US" dirty="0" smtClean="0"/>
              <a:t>Host Platform for the Cottonwood Field</a:t>
            </a:r>
            <a:endParaRPr lang="en-US" dirty="0"/>
          </a:p>
        </p:txBody>
      </p:sp>
      <p:sp>
        <p:nvSpPr>
          <p:cNvPr id="4" name="Text Placeholder 3"/>
          <p:cNvSpPr>
            <a:spLocks noGrp="1"/>
          </p:cNvSpPr>
          <p:nvPr>
            <p:ph type="body" sz="half" idx="2"/>
          </p:nvPr>
        </p:nvSpPr>
        <p:spPr>
          <a:xfrm>
            <a:off x="1752600" y="5867400"/>
            <a:ext cx="5486400" cy="804862"/>
          </a:xfrm>
        </p:spPr>
        <p:txBody>
          <a:bodyPr/>
          <a:lstStyle/>
          <a:p>
            <a:pPr algn="ctr"/>
            <a:r>
              <a:rPr lang="en-US" dirty="0" smtClean="0"/>
              <a:t>Cottonwood was the first Petrobras operated project in the Gulf of Mexico.</a:t>
            </a:r>
            <a:endParaRPr lang="en-US" dirty="0"/>
          </a:p>
        </p:txBody>
      </p:sp>
      <p:pic>
        <p:nvPicPr>
          <p:cNvPr id="5" name="Picture 5" descr="DSC00129"/>
          <p:cNvPicPr>
            <a:picLocks noChangeAspect="1" noChangeArrowheads="1"/>
          </p:cNvPicPr>
          <p:nvPr/>
        </p:nvPicPr>
        <p:blipFill>
          <a:blip r:embed="rId2" cstate="print"/>
          <a:srcRect/>
          <a:stretch>
            <a:fillRect/>
          </a:stretch>
        </p:blipFill>
        <p:spPr bwMode="auto">
          <a:xfrm>
            <a:off x="1828800" y="1447800"/>
            <a:ext cx="5334000" cy="40005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0"/>
            <a:ext cx="5486400" cy="566738"/>
          </a:xfrm>
        </p:spPr>
        <p:txBody>
          <a:bodyPr/>
          <a:lstStyle/>
          <a:p>
            <a:pPr algn="ctr"/>
            <a:r>
              <a:rPr lang="en-US" dirty="0" smtClean="0"/>
              <a:t>Host Facility for the St. </a:t>
            </a:r>
            <a:r>
              <a:rPr lang="en-US" dirty="0" err="1" smtClean="0"/>
              <a:t>Malo</a:t>
            </a:r>
            <a:r>
              <a:rPr lang="en-US" dirty="0" smtClean="0"/>
              <a:t> Field	</a:t>
            </a:r>
            <a:endParaRPr lang="en-US" dirty="0"/>
          </a:p>
        </p:txBody>
      </p:sp>
      <p:pic>
        <p:nvPicPr>
          <p:cNvPr id="6" name="Picture Placeholder 5" descr="20130209_140924.jpg"/>
          <p:cNvPicPr>
            <a:picLocks noGrp="1" noChangeAspect="1"/>
          </p:cNvPicPr>
          <p:nvPr>
            <p:ph type="pic" idx="1"/>
          </p:nvPr>
        </p:nvPicPr>
        <p:blipFill>
          <a:blip r:embed="rId2" cstate="print"/>
          <a:srcRect/>
          <a:stretch>
            <a:fillRect/>
          </a:stretch>
        </p:blipFill>
        <p:spPr>
          <a:xfrm>
            <a:off x="1828800" y="1295400"/>
            <a:ext cx="5486400" cy="4114800"/>
          </a:xfrm>
        </p:spPr>
      </p:pic>
      <p:sp>
        <p:nvSpPr>
          <p:cNvPr id="4" name="Text Placeholder 3"/>
          <p:cNvSpPr>
            <a:spLocks noGrp="1"/>
          </p:cNvSpPr>
          <p:nvPr>
            <p:ph type="body" sz="half" idx="2"/>
          </p:nvPr>
        </p:nvSpPr>
        <p:spPr>
          <a:xfrm>
            <a:off x="1828800" y="5867400"/>
            <a:ext cx="5486400" cy="804862"/>
          </a:xfrm>
        </p:spPr>
        <p:txBody>
          <a:bodyPr/>
          <a:lstStyle/>
          <a:p>
            <a:r>
              <a:rPr lang="en-US" dirty="0" smtClean="0"/>
              <a:t>Photo is of host in transit from South Korea to the Gulf of Mexico.</a:t>
            </a:r>
          </a:p>
          <a:p>
            <a:pPr algn="ctr"/>
            <a:r>
              <a:rPr lang="en-US" dirty="0" smtClean="0"/>
              <a:t>Petrobras is a working interest owner in the project.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81000"/>
            <a:ext cx="6553200" cy="508000"/>
          </a:xfrm>
        </p:spPr>
        <p:txBody>
          <a:bodyPr/>
          <a:lstStyle/>
          <a:p>
            <a:pPr algn="ctr"/>
            <a:r>
              <a:rPr lang="en-US" dirty="0" smtClean="0"/>
              <a:t>To Learn more about the OCS Oil &amp; Gas, or Petrobras:</a:t>
            </a:r>
            <a:endParaRPr lang="en-US" dirty="0"/>
          </a:p>
        </p:txBody>
      </p:sp>
      <p:sp>
        <p:nvSpPr>
          <p:cNvPr id="6" name="Content Placeholder 5"/>
          <p:cNvSpPr>
            <a:spLocks noGrp="1"/>
          </p:cNvSpPr>
          <p:nvPr>
            <p:ph idx="1"/>
          </p:nvPr>
        </p:nvSpPr>
        <p:spPr>
          <a:xfrm>
            <a:off x="990600" y="1447800"/>
            <a:ext cx="7200900" cy="5111750"/>
          </a:xfrm>
        </p:spPr>
        <p:txBody>
          <a:bodyPr/>
          <a:lstStyle/>
          <a:p>
            <a:endParaRPr lang="en-US" dirty="0" smtClean="0"/>
          </a:p>
          <a:p>
            <a:r>
              <a:rPr lang="en-US" smtClean="0"/>
              <a:t>http</a:t>
            </a:r>
            <a:r>
              <a:rPr lang="en-US" dirty="0" smtClean="0"/>
              <a:t>://www.ocsadvisoryboard.org/</a:t>
            </a:r>
          </a:p>
          <a:p>
            <a:r>
              <a:rPr lang="en-US" dirty="0" smtClean="0"/>
              <a:t>http://www.api.org/</a:t>
            </a:r>
          </a:p>
          <a:p>
            <a:r>
              <a:rPr lang="en-US" dirty="0" smtClean="0"/>
              <a:t>http://www.boem.gov/</a:t>
            </a:r>
          </a:p>
          <a:p>
            <a:r>
              <a:rPr lang="en-US" dirty="0" smtClean="0"/>
              <a:t>http://www.bsee.gov/</a:t>
            </a:r>
          </a:p>
          <a:p>
            <a:r>
              <a:rPr lang="en-US" dirty="0" smtClean="0"/>
              <a:t>http://statistics.onrr.gov/Default.aspx</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0" y="1447800"/>
            <a:ext cx="9144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4000" b="1">
              <a:solidFill>
                <a:srgbClr val="000000"/>
              </a:solidFill>
            </a:endParaRPr>
          </a:p>
          <a:p>
            <a:pPr algn="ctr"/>
            <a:r>
              <a:rPr lang="en-US" sz="7200" b="1">
                <a:solidFill>
                  <a:srgbClr val="000000"/>
                </a:solidFill>
              </a:rPr>
              <a:t>THE END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381000" y="1371600"/>
            <a:ext cx="83820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4000" b="1">
                <a:solidFill>
                  <a:srgbClr val="000000"/>
                </a:solidFill>
              </a:rPr>
              <a:t>III.</a:t>
            </a:r>
            <a:br>
              <a:rPr lang="en-US" sz="4000" b="1">
                <a:solidFill>
                  <a:srgbClr val="000000"/>
                </a:solidFill>
              </a:rPr>
            </a:br>
            <a:r>
              <a:rPr lang="en-US" sz="4000" b="1">
                <a:solidFill>
                  <a:srgbClr val="000000"/>
                </a:solidFill>
              </a:rPr>
              <a:t> </a:t>
            </a:r>
            <a:br>
              <a:rPr lang="en-US" sz="4000" b="1">
                <a:solidFill>
                  <a:srgbClr val="000000"/>
                </a:solidFill>
              </a:rPr>
            </a:br>
            <a:r>
              <a:rPr lang="en-US" sz="4000" b="1">
                <a:solidFill>
                  <a:srgbClr val="000000"/>
                </a:solidFill>
              </a:rPr>
              <a:t>Why Invest in the </a:t>
            </a:r>
          </a:p>
          <a:p>
            <a:pPr algn="ctr"/>
            <a:r>
              <a:rPr lang="en-US" sz="4000" b="1">
                <a:solidFill>
                  <a:srgbClr val="000000"/>
                </a:solidFill>
              </a:rPr>
              <a:t>Outer Continental Shelf?</a:t>
            </a:r>
          </a:p>
        </p:txBody>
      </p:sp>
    </p:spTree>
  </p:cSld>
  <p:clrMapOvr>
    <a:masterClrMapping/>
  </p:clrMapOvr>
</p:sld>
</file>

<file path=ppt/theme/theme1.xml><?xml version="1.0" encoding="utf-8"?>
<a:theme xmlns:a="http://schemas.openxmlformats.org/drawingml/2006/main" name="template">
  <a:themeElements>
    <a:clrScheme name="template 3">
      <a:dk1>
        <a:srgbClr val="4D4D4D"/>
      </a:dk1>
      <a:lt1>
        <a:srgbClr val="FFFFFF"/>
      </a:lt1>
      <a:dk2>
        <a:srgbClr val="4D4D4D"/>
      </a:dk2>
      <a:lt2>
        <a:srgbClr val="1D47B2"/>
      </a:lt2>
      <a:accent1>
        <a:srgbClr val="4880D6"/>
      </a:accent1>
      <a:accent2>
        <a:srgbClr val="7FACE4"/>
      </a:accent2>
      <a:accent3>
        <a:srgbClr val="FFFFFF"/>
      </a:accent3>
      <a:accent4>
        <a:srgbClr val="404040"/>
      </a:accent4>
      <a:accent5>
        <a:srgbClr val="B1C0E8"/>
      </a:accent5>
      <a:accent6>
        <a:srgbClr val="729BCF"/>
      </a:accent6>
      <a:hlink>
        <a:srgbClr val="A3C4F1"/>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58AEF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1D47B2"/>
        </a:lt2>
        <a:accent1>
          <a:srgbClr val="4880D6"/>
        </a:accent1>
        <a:accent2>
          <a:srgbClr val="7FACE4"/>
        </a:accent2>
        <a:accent3>
          <a:srgbClr val="FFFFFF"/>
        </a:accent3>
        <a:accent4>
          <a:srgbClr val="404040"/>
        </a:accent4>
        <a:accent5>
          <a:srgbClr val="B1C0E8"/>
        </a:accent5>
        <a:accent6>
          <a:srgbClr val="729BCF"/>
        </a:accent6>
        <a:hlink>
          <a:srgbClr val="A3C4F1"/>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0CC0"/>
        </a:lt2>
        <a:accent1>
          <a:srgbClr val="0520E9"/>
        </a:accent1>
        <a:accent2>
          <a:srgbClr val="1B55D0"/>
        </a:accent2>
        <a:accent3>
          <a:srgbClr val="FFFFFF"/>
        </a:accent3>
        <a:accent4>
          <a:srgbClr val="404040"/>
        </a:accent4>
        <a:accent5>
          <a:srgbClr val="AAABF2"/>
        </a:accent5>
        <a:accent6>
          <a:srgbClr val="174CBC"/>
        </a:accent6>
        <a:hlink>
          <a:srgbClr val="3B95E2"/>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1C1C1C"/>
        </a:dk1>
        <a:lt1>
          <a:srgbClr val="FFFFFF"/>
        </a:lt1>
        <a:dk2>
          <a:srgbClr val="4D4D4D"/>
        </a:dk2>
        <a:lt2>
          <a:srgbClr val="000CC0"/>
        </a:lt2>
        <a:accent1>
          <a:srgbClr val="0520E9"/>
        </a:accent1>
        <a:accent2>
          <a:srgbClr val="1B55D0"/>
        </a:accent2>
        <a:accent3>
          <a:srgbClr val="FFFFFF"/>
        </a:accent3>
        <a:accent4>
          <a:srgbClr val="161616"/>
        </a:accent4>
        <a:accent5>
          <a:srgbClr val="AAABF2"/>
        </a:accent5>
        <a:accent6>
          <a:srgbClr val="174CBC"/>
        </a:accent6>
        <a:hlink>
          <a:srgbClr val="3B95E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3233</TotalTime>
  <Words>2000</Words>
  <Application>Microsoft Office PowerPoint</Application>
  <PresentationFormat>On-screen Show (4:3)</PresentationFormat>
  <Paragraphs>527</Paragraphs>
  <Slides>83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template</vt:lpstr>
      <vt:lpstr>Acrobat Document</vt:lpstr>
      <vt:lpstr>OUTER CONTINENTAL SHELF  EXPLORATION , PRODUCTION AND THE LANDMAN’S ROLE</vt:lpstr>
      <vt:lpstr>TABLE OF CONTENTS</vt:lpstr>
      <vt:lpstr>  I.   DISCLAIMER</vt:lpstr>
      <vt:lpstr>Slide 4</vt:lpstr>
      <vt:lpstr>Submerged Lands Act of 1953</vt:lpstr>
      <vt:lpstr>Outer Continental Shelf Lands Act of 1953</vt:lpstr>
      <vt:lpstr>Map of the Lower 48 and the  Outer Continental Shelf</vt:lpstr>
      <vt:lpstr>Outer Continental Shelf -Alaska Planning Area</vt:lpstr>
      <vt:lpstr>Slide 9</vt:lpstr>
      <vt:lpstr>The OCS: A Place for Production</vt:lpstr>
      <vt:lpstr>Slide 11</vt:lpstr>
      <vt:lpstr>Slide 12</vt:lpstr>
      <vt:lpstr>OCS Oil Production* As a Percentage of Total US Production</vt:lpstr>
      <vt:lpstr>Crude Oil &amp; Condensate Production OCS vs. All Other Domestic*</vt:lpstr>
      <vt:lpstr>OCS Gas Production As a Percentage of Total US Production</vt:lpstr>
      <vt:lpstr>Natural Gas Production OCS vs. All Other Domestic*</vt:lpstr>
      <vt:lpstr>Slide 17</vt:lpstr>
      <vt:lpstr>Acquiring the Rights to Explore</vt:lpstr>
      <vt:lpstr>Slide 19</vt:lpstr>
      <vt:lpstr>Example of OCS Producing Block</vt:lpstr>
      <vt:lpstr>Who can own an OCS lease?</vt:lpstr>
      <vt:lpstr>Bonding</vt:lpstr>
      <vt:lpstr>Proof of Oil Spill Financial Responsibility (OSFR) </vt:lpstr>
      <vt:lpstr>Slide 24</vt:lpstr>
      <vt:lpstr>Leasing the OCS,  The 5 Year Program</vt:lpstr>
      <vt:lpstr>Slide 26</vt:lpstr>
      <vt:lpstr>OCS Lease Sale Preparation</vt:lpstr>
      <vt:lpstr>The Gulf of Mexico OCS Lease Sale</vt:lpstr>
      <vt:lpstr>The Gulf of Mexico OCS Lease Sale: Evaluation of High Bids</vt:lpstr>
      <vt:lpstr>The Gulf of Mexico OCS Lease Sale: Evaluation of High Bids</vt:lpstr>
      <vt:lpstr>Slide 31</vt:lpstr>
      <vt:lpstr>Slide 32</vt:lpstr>
      <vt:lpstr>OCS Lease Duration</vt:lpstr>
      <vt:lpstr>OCS Lease Duration</vt:lpstr>
      <vt:lpstr>OCS Lease  Delay Rentals and Minimum Royalties</vt:lpstr>
      <vt:lpstr>OCS Lease Royalty Amounts</vt:lpstr>
      <vt:lpstr>Gulf Of Mexico OCS  Royalty Revenue Sharing</vt:lpstr>
      <vt:lpstr>Other OCS Lease Provisions</vt:lpstr>
      <vt:lpstr>Termination of OCS Leases</vt:lpstr>
      <vt:lpstr>Final Lease Obligations</vt:lpstr>
      <vt:lpstr>Slide 41</vt:lpstr>
      <vt:lpstr>Major Milestones Required to Produce  Oil and Gas on the OCS</vt:lpstr>
      <vt:lpstr>Downstream Commercial Agreements To Be Negotiated Before First Production</vt:lpstr>
      <vt:lpstr>Slide 44</vt:lpstr>
      <vt:lpstr>Regulation and The U.S. Government </vt:lpstr>
      <vt:lpstr>5 Year Plan to First Production:  The US Government Is Involved!</vt:lpstr>
      <vt:lpstr>Key Contracts and Regulations  Governing OCS Activities</vt:lpstr>
      <vt:lpstr>Government Agencies, Laws and Regulations</vt:lpstr>
      <vt:lpstr>BOEM</vt:lpstr>
      <vt:lpstr>BSEE</vt:lpstr>
      <vt:lpstr>ONRR</vt:lpstr>
      <vt:lpstr>Code of Federal Regulations</vt:lpstr>
      <vt:lpstr>Government Agencies, Laws and Regulations</vt:lpstr>
      <vt:lpstr>Slide 54</vt:lpstr>
      <vt:lpstr>The Offshore Landman</vt:lpstr>
      <vt:lpstr>The Offshore Landman, The Dealmaker</vt:lpstr>
      <vt:lpstr>The Offshore Landman,  Government Intermediary</vt:lpstr>
      <vt:lpstr>The Offshore Landman, Partner Intermediary</vt:lpstr>
      <vt:lpstr>Why Have Partners?</vt:lpstr>
      <vt:lpstr>Common Types of Agreements  to be Negotiated</vt:lpstr>
      <vt:lpstr>Example of OCS Producing Block</vt:lpstr>
      <vt:lpstr>Slide 62</vt:lpstr>
      <vt:lpstr>Fruit of The Labor</vt:lpstr>
      <vt:lpstr>MISSISSIPPI CANYON BLOCK 161                             SEISMIC LINE</vt:lpstr>
      <vt:lpstr>VIOSCA KNOLL BLOCK 862  STRUCTURE MAP</vt:lpstr>
      <vt:lpstr>Noble Drilling’s Jack Up Drilling Rig</vt:lpstr>
      <vt:lpstr>Diamond Offshore’s Semi-Submersible Drilling Rig</vt:lpstr>
      <vt:lpstr>Noble Drilling’s Leo Segerius Drillship</vt:lpstr>
      <vt:lpstr>Seismic Line and Well Log Offshore Oil &amp; Gas Field</vt:lpstr>
      <vt:lpstr>Subsea Trees</vt:lpstr>
      <vt:lpstr>Subsea Tree Deployment</vt:lpstr>
      <vt:lpstr>Umbiical System</vt:lpstr>
      <vt:lpstr>Deepwater Development Systems</vt:lpstr>
      <vt:lpstr>Floating Production and Subsea Systems</vt:lpstr>
      <vt:lpstr>Shelf Tieback to Platform</vt:lpstr>
      <vt:lpstr>Tieback to Mini-TLP</vt:lpstr>
      <vt:lpstr>Oil &amp; Gas Tieback to SPAR</vt:lpstr>
      <vt:lpstr>The First FPSO in the Gulf of Mexico</vt:lpstr>
      <vt:lpstr>The Overseas Chinook</vt:lpstr>
      <vt:lpstr>Host Platform for the Cottonwood Field</vt:lpstr>
      <vt:lpstr>Host Facility for the St. Malo Field </vt:lpstr>
      <vt:lpstr>To Learn more about the OCS Oil &amp; Gas, or Petrobras:</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trista</dc:creator>
  <cp:lastModifiedBy>Petrobras</cp:lastModifiedBy>
  <cp:revision>248</cp:revision>
  <dcterms:created xsi:type="dcterms:W3CDTF">2010-04-07T16:32:27Z</dcterms:created>
  <dcterms:modified xsi:type="dcterms:W3CDTF">2013-06-13T17:35:33Z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193668581</vt:i4>
  </property>
  <property fmtid="{D5CDD505-2E9C-101B-9397-08002B2CF9AE}" pid="3" name="_NewReviewCycle">
    <vt:lpwstr/>
  </property>
  <property fmtid="{D5CDD505-2E9C-101B-9397-08002B2CF9AE}" pid="4" name="_EmailSubject">
    <vt:lpwstr>PLRM Presentation</vt:lpwstr>
  </property>
  <property fmtid="{D5CDD505-2E9C-101B-9397-08002B2CF9AE}" pid="5" name="_AuthorEmail">
    <vt:lpwstr>rwilson@WALTEROIL.com</vt:lpwstr>
  </property>
  <property fmtid="{D5CDD505-2E9C-101B-9397-08002B2CF9AE}" pid="6" name="_AuthorEmailDisplayName">
    <vt:lpwstr>Ron Wilson</vt:lpwstr>
  </property>
</Properties>
</file>